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990" r:id="rId5"/>
    <p:sldId id="1026" r:id="rId6"/>
    <p:sldId id="1025" r:id="rId7"/>
    <p:sldId id="1003" r:id="rId8"/>
    <p:sldId id="1028" r:id="rId9"/>
    <p:sldId id="1023" r:id="rId10"/>
    <p:sldId id="1024" r:id="rId11"/>
    <p:sldId id="1007" r:id="rId12"/>
    <p:sldId id="991" r:id="rId13"/>
    <p:sldId id="1008" r:id="rId14"/>
    <p:sldId id="1022" r:id="rId15"/>
    <p:sldId id="1013" r:id="rId16"/>
    <p:sldId id="1011" r:id="rId17"/>
    <p:sldId id="1027" r:id="rId18"/>
    <p:sldId id="1014" r:id="rId19"/>
    <p:sldId id="1016" r:id="rId20"/>
    <p:sldId id="1017" r:id="rId21"/>
  </p:sldIdLst>
  <p:sldSz cx="12192000" cy="6858000"/>
  <p:notesSz cx="6858000" cy="9144000"/>
  <p:custDataLst>
    <p:tags r:id="rId24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71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CA619A-C3D7-F325-3C25-B63DB0924F4F}" name="上平 智美" initials="上平" userId="S::tomomi.uehira@qag.jp::9cb4f4df-1eda-4882-a90a-e9c63ce456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C4"/>
    <a:srgbClr val="A3CF5F"/>
    <a:srgbClr val="FFF4F2"/>
    <a:srgbClr val="F65948"/>
    <a:srgbClr val="4C260F"/>
    <a:srgbClr val="FFC6C4"/>
    <a:srgbClr val="FFE1E5"/>
    <a:srgbClr val="FFEBE6"/>
    <a:srgbClr val="FFEAE5"/>
    <a:srgbClr val="A3C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11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>
        <p:guide orient="horz" pos="731"/>
        <p:guide pos="7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3226899-899C-467E-910C-50D084F344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2D64B9-018C-43F2-9E00-627DD159E8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5927-5700-417F-86C4-69687A586E0F}" type="datetimeFigureOut">
              <a:rPr kumimoji="1" lang="ja-JP" altLang="en-US" smtClean="0"/>
              <a:t>2024/1/8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65BDDED-DD86-4824-A05B-574B6B7FBB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537EC1B-6C46-4B83-840C-EC52DBA951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A3E0F-F9C2-40EC-9431-B2E67B400B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84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9A224-7EDB-4A7E-B507-87DE679909F4}" type="datetimeFigureOut">
              <a:rPr kumimoji="1" lang="ja-JP" altLang="en-US" smtClean="0"/>
              <a:t>2024/1/8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3D462-32BE-44EC-B992-D8969AB89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03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3D462-32BE-44EC-B992-D8969AB89727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68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3D462-32BE-44EC-B992-D8969AB8972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08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3D462-32BE-44EC-B992-D8969AB8972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3D462-32BE-44EC-B992-D8969AB8972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693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3D462-32BE-44EC-B992-D8969AB8972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83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9CE3BCC5-46AE-5BA1-80E2-2D1C452DD0BA}"/>
              </a:ext>
            </a:extLst>
          </p:cNvPr>
          <p:cNvSpPr txBox="1"/>
          <p:nvPr userDrawn="1"/>
        </p:nvSpPr>
        <p:spPr bwMode="gray">
          <a:xfrm>
            <a:off x="185576" y="6462234"/>
            <a:ext cx="460725" cy="307200"/>
          </a:xfrm>
          <a:prstGeom prst="rect">
            <a:avLst/>
          </a:prstGeom>
          <a:noFill/>
        </p:spPr>
        <p:txBody>
          <a:bodyPr wrap="square" lIns="120000" tIns="0" rIns="0" bIns="0" rtlCol="0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99341-3773-4AA0-9F9D-94F83AE5E06F}" type="slidenum">
              <a:rPr lang="en-US" altLang="ja-JP" sz="1067" b="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1067" b="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837B4AD-0D8C-6EA2-D336-F16B0DB03B26}"/>
              </a:ext>
            </a:extLst>
          </p:cNvPr>
          <p:cNvSpPr/>
          <p:nvPr userDrawn="1"/>
        </p:nvSpPr>
        <p:spPr>
          <a:xfrm>
            <a:off x="32658" y="24606"/>
            <a:ext cx="12132000" cy="770051"/>
          </a:xfrm>
          <a:prstGeom prst="rect">
            <a:avLst/>
          </a:prstGeom>
          <a:solidFill>
            <a:srgbClr val="A3CF4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BB31A41-1ED6-E9DB-DCA0-D4A42BE97506}"/>
              </a:ext>
            </a:extLst>
          </p:cNvPr>
          <p:cNvSpPr/>
          <p:nvPr userDrawn="1"/>
        </p:nvSpPr>
        <p:spPr>
          <a:xfrm>
            <a:off x="0" y="0"/>
            <a:ext cx="12192000" cy="6851953"/>
          </a:xfrm>
          <a:prstGeom prst="rect">
            <a:avLst/>
          </a:prstGeom>
          <a:noFill/>
          <a:ln w="76200">
            <a:solidFill>
              <a:srgbClr val="F6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70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170AA96-B9D0-31BB-8F71-E66A828A0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94478"/>
            <a:ext cx="12192000" cy="6063521"/>
          </a:xfrm>
          <a:prstGeom prst="rect">
            <a:avLst/>
          </a:prstGeom>
        </p:spPr>
      </p:pic>
      <p:sp>
        <p:nvSpPr>
          <p:cNvPr id="7" name="PageNumber">
            <a:extLst>
              <a:ext uri="{FF2B5EF4-FFF2-40B4-BE49-F238E27FC236}">
                <a16:creationId xmlns:a16="http://schemas.microsoft.com/office/drawing/2014/main" id="{9CE3BCC5-46AE-5BA1-80E2-2D1C452DD0BA}"/>
              </a:ext>
            </a:extLst>
          </p:cNvPr>
          <p:cNvSpPr txBox="1"/>
          <p:nvPr userDrawn="1"/>
        </p:nvSpPr>
        <p:spPr bwMode="gray">
          <a:xfrm>
            <a:off x="185576" y="6462234"/>
            <a:ext cx="460725" cy="307200"/>
          </a:xfrm>
          <a:prstGeom prst="rect">
            <a:avLst/>
          </a:prstGeom>
          <a:noFill/>
        </p:spPr>
        <p:txBody>
          <a:bodyPr wrap="square" lIns="120000" tIns="0" rIns="0" bIns="0" rtlCol="0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99341-3773-4AA0-9F9D-94F83AE5E06F}" type="slidenum">
              <a:rPr lang="en-US" altLang="ja-JP" sz="1067" b="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1067" b="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837B4AD-0D8C-6EA2-D336-F16B0DB03B26}"/>
              </a:ext>
            </a:extLst>
          </p:cNvPr>
          <p:cNvSpPr/>
          <p:nvPr userDrawn="1"/>
        </p:nvSpPr>
        <p:spPr>
          <a:xfrm>
            <a:off x="32658" y="24606"/>
            <a:ext cx="12132000" cy="770051"/>
          </a:xfrm>
          <a:prstGeom prst="rect">
            <a:avLst/>
          </a:prstGeom>
          <a:solidFill>
            <a:srgbClr val="A3CF4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BB31A41-1ED6-E9DB-DCA0-D4A42BE97506}"/>
              </a:ext>
            </a:extLst>
          </p:cNvPr>
          <p:cNvSpPr/>
          <p:nvPr userDrawn="1"/>
        </p:nvSpPr>
        <p:spPr>
          <a:xfrm>
            <a:off x="0" y="0"/>
            <a:ext cx="12192000" cy="6851953"/>
          </a:xfrm>
          <a:prstGeom prst="rect">
            <a:avLst/>
          </a:prstGeom>
          <a:noFill/>
          <a:ln w="76200">
            <a:solidFill>
              <a:srgbClr val="F6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710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>
            <a:extLst>
              <a:ext uri="{FF2B5EF4-FFF2-40B4-BE49-F238E27FC236}">
                <a16:creationId xmlns:a16="http://schemas.microsoft.com/office/drawing/2014/main" id="{59209F84-3880-4F27-AEC2-B11E153335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240" y="24833"/>
            <a:ext cx="9167657" cy="614261"/>
          </a:xfrm>
        </p:spPr>
        <p:txBody>
          <a:bodyPr anchor="b" anchorCtr="0">
            <a:normAutofit/>
          </a:bodyPr>
          <a:lstStyle>
            <a:lvl1pPr>
              <a:defRPr sz="2800" b="0"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タイトルを入力</a:t>
            </a:r>
          </a:p>
        </p:txBody>
      </p:sp>
      <p:sp>
        <p:nvSpPr>
          <p:cNvPr id="19" name="PageNumber">
            <a:extLst>
              <a:ext uri="{FF2B5EF4-FFF2-40B4-BE49-F238E27FC236}">
                <a16:creationId xmlns:a16="http://schemas.microsoft.com/office/drawing/2014/main" id="{44AAD490-E331-0E69-1A0B-36CE2C6D5C2F}"/>
              </a:ext>
            </a:extLst>
          </p:cNvPr>
          <p:cNvSpPr txBox="1"/>
          <p:nvPr userDrawn="1"/>
        </p:nvSpPr>
        <p:spPr bwMode="gray">
          <a:xfrm>
            <a:off x="185576" y="6462234"/>
            <a:ext cx="460725" cy="307200"/>
          </a:xfrm>
          <a:prstGeom prst="rect">
            <a:avLst/>
          </a:prstGeom>
          <a:noFill/>
        </p:spPr>
        <p:txBody>
          <a:bodyPr wrap="square" lIns="120000" tIns="0" rIns="0" bIns="0" rtlCol="0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99341-3773-4AA0-9F9D-94F83AE5E06F}" type="slidenum">
              <a:rPr lang="en-US" altLang="ja-JP" sz="1067" b="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1067" b="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6106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図差し込み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geNumber">
            <a:extLst>
              <a:ext uri="{FF2B5EF4-FFF2-40B4-BE49-F238E27FC236}">
                <a16:creationId xmlns:a16="http://schemas.microsoft.com/office/drawing/2014/main" id="{44AAD490-E331-0E69-1A0B-36CE2C6D5C2F}"/>
              </a:ext>
            </a:extLst>
          </p:cNvPr>
          <p:cNvSpPr txBox="1"/>
          <p:nvPr userDrawn="1"/>
        </p:nvSpPr>
        <p:spPr bwMode="gray">
          <a:xfrm>
            <a:off x="185576" y="6462234"/>
            <a:ext cx="460725" cy="307200"/>
          </a:xfrm>
          <a:prstGeom prst="rect">
            <a:avLst/>
          </a:prstGeom>
          <a:noFill/>
        </p:spPr>
        <p:txBody>
          <a:bodyPr wrap="square" lIns="120000" tIns="0" rIns="0" bIns="0" rtlCol="0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99341-3773-4AA0-9F9D-94F83AE5E06F}" type="slidenum">
              <a:rPr lang="en-US" altLang="ja-JP" sz="1067" b="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1067" b="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3971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6E82544-83EF-4179-8826-E17C5067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6A6F74-CDCC-4B49-9C17-5B5C9E957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DD22D1-9313-428E-B4EE-011902423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FB5F20-EF73-49F4-B388-5BAC750EB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D54090-912C-485D-A7D7-59BAA87DA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D1B395EA-8053-4875-9190-C7DEADF920F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824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4" r:id="rId3"/>
    <p:sldLayoutId id="214748365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svg"/><Relationship Id="rId7" Type="http://schemas.openxmlformats.org/officeDocument/2006/relationships/image" Target="../media/image4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sv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svg"/><Relationship Id="rId11" Type="http://schemas.openxmlformats.org/officeDocument/2006/relationships/image" Target="../media/image71.sv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5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19" Type="http://schemas.openxmlformats.org/officeDocument/2006/relationships/image" Target="../media/image43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2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4C45D3-DAEF-9F87-E479-D2FCCBD549AE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9167657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弊社のサポートを受ける</a:t>
            </a:r>
            <a:r>
              <a:rPr lang="ja-IT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ための最低条件</a:t>
            </a:r>
            <a:endParaRPr lang="ja-JP" altLang="en-US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ABE9910-9055-CEE1-02D1-C97D5D51AB64}"/>
              </a:ext>
            </a:extLst>
          </p:cNvPr>
          <p:cNvGrpSpPr/>
          <p:nvPr/>
        </p:nvGrpSpPr>
        <p:grpSpPr>
          <a:xfrm>
            <a:off x="630742" y="1036306"/>
            <a:ext cx="5251171" cy="5530175"/>
            <a:chOff x="630742" y="1036306"/>
            <a:chExt cx="5251171" cy="5530175"/>
          </a:xfrm>
        </p:grpSpPr>
        <p:sp>
          <p:nvSpPr>
            <p:cNvPr id="4" name="角丸四角形 3">
              <a:extLst>
                <a:ext uri="{FF2B5EF4-FFF2-40B4-BE49-F238E27FC236}">
                  <a16:creationId xmlns:a16="http://schemas.microsoft.com/office/drawing/2014/main" id="{62F95E55-B840-D169-2556-65703E4CA9DF}"/>
                </a:ext>
              </a:extLst>
            </p:cNvPr>
            <p:cNvSpPr/>
            <p:nvPr/>
          </p:nvSpPr>
          <p:spPr>
            <a:xfrm>
              <a:off x="630742" y="1036306"/>
              <a:ext cx="5229922" cy="5530175"/>
            </a:xfrm>
            <a:prstGeom prst="roundRect">
              <a:avLst>
                <a:gd name="adj" fmla="val 3453"/>
              </a:avLst>
            </a:prstGeom>
            <a:solidFill>
              <a:schemeClr val="bg1"/>
            </a:solidFill>
            <a:ln w="9525">
              <a:solidFill>
                <a:srgbClr val="FFD1C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5" name="ホームベース 4">
              <a:extLst>
                <a:ext uri="{FF2B5EF4-FFF2-40B4-BE49-F238E27FC236}">
                  <a16:creationId xmlns:a16="http://schemas.microsoft.com/office/drawing/2014/main" id="{ECA2C841-F8AA-6330-323C-852251039CC4}"/>
                </a:ext>
              </a:extLst>
            </p:cNvPr>
            <p:cNvSpPr/>
            <p:nvPr/>
          </p:nvSpPr>
          <p:spPr>
            <a:xfrm rot="5400000">
              <a:off x="2873558" y="-868852"/>
              <a:ext cx="767203" cy="4592591"/>
            </a:xfrm>
            <a:prstGeom prst="homePlate">
              <a:avLst>
                <a:gd name="adj" fmla="val 28209"/>
              </a:avLst>
            </a:prstGeom>
            <a:solidFill>
              <a:srgbClr val="FFD1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グラフィックス 5" descr="コメント: いいね! 単色塗りつぶし">
              <a:extLst>
                <a:ext uri="{FF2B5EF4-FFF2-40B4-BE49-F238E27FC236}">
                  <a16:creationId xmlns:a16="http://schemas.microsoft.com/office/drawing/2014/main" id="{B489E855-7196-4EBE-E390-3B009477C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107067" y="1192651"/>
              <a:ext cx="409879" cy="4098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124F189-B93D-B573-4DC6-E0C19165D5F5}"/>
                </a:ext>
              </a:extLst>
            </p:cNvPr>
            <p:cNvSpPr txBox="1"/>
            <p:nvPr/>
          </p:nvSpPr>
          <p:spPr>
            <a:xfrm>
              <a:off x="2380606" y="1170128"/>
              <a:ext cx="17404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IT" altLang="en-US" sz="2000" b="1" dirty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申請できる</a:t>
              </a:r>
              <a:endParaRPr kumimoji="1" lang="en-US" altLang="ja-JP" sz="2000" b="1" dirty="0">
                <a:solidFill>
                  <a:srgbClr val="4C260F"/>
                </a:solidFill>
                <a:effectLst>
                  <a:glow rad="127000">
                    <a:srgbClr val="FFC6C4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28712F84-79B3-0E73-8FB0-5C69680F66D6}"/>
                </a:ext>
              </a:extLst>
            </p:cNvPr>
            <p:cNvSpPr/>
            <p:nvPr/>
          </p:nvSpPr>
          <p:spPr>
            <a:xfrm>
              <a:off x="651991" y="1994253"/>
              <a:ext cx="5229922" cy="3206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marL="342900" indent="-342900">
                <a:spcBef>
                  <a:spcPts val="400"/>
                </a:spcBef>
                <a:buClr>
                  <a:srgbClr val="FFC6C4"/>
                </a:buClr>
                <a:buFont typeface="+mj-lt"/>
                <a:buAutoNum type="arabicParenR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現職で社会保険に１年以上加入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indent="323850">
                <a:spcBef>
                  <a:spcPts val="400"/>
                </a:spcBef>
                <a:buClr>
                  <a:srgbClr val="FFC6C4"/>
                </a:buClr>
              </a:pPr>
              <a:r>
                <a:rPr kumimoji="1" lang="en-US" altLang="ja-IT" sz="1400" dirty="0">
                  <a:solidFill>
                    <a:srgbClr val="4C260F"/>
                  </a:solidFill>
                </a:rPr>
                <a:t>※1</a:t>
              </a:r>
              <a:r>
                <a:rPr kumimoji="1" lang="ja-IT" altLang="en-US" sz="1400" dirty="0">
                  <a:solidFill>
                    <a:srgbClr val="4C260F"/>
                  </a:solidFill>
                </a:rPr>
                <a:t>年未満の人</a:t>
              </a:r>
              <a:r>
                <a:rPr kumimoji="1" lang="ja-JP" altLang="en-US" sz="1400" dirty="0">
                  <a:solidFill>
                    <a:srgbClr val="4C260F"/>
                  </a:solidFill>
                </a:rPr>
                <a:t> </a:t>
              </a:r>
              <a:r>
                <a:rPr kumimoji="1" lang="it-IT" altLang="ja-JP" sz="1400" dirty="0">
                  <a:solidFill>
                    <a:srgbClr val="4C260F"/>
                  </a:solidFill>
                </a:rPr>
                <a:t>: </a:t>
              </a:r>
            </a:p>
            <a:p>
              <a:pPr indent="323850">
                <a:spcBef>
                  <a:spcPts val="400"/>
                </a:spcBef>
                <a:buClr>
                  <a:srgbClr val="FFC6C4"/>
                </a:buClr>
              </a:pPr>
              <a:r>
                <a:rPr kumimoji="1" lang="ja-IT" altLang="en-US" sz="1400" dirty="0">
                  <a:solidFill>
                    <a:srgbClr val="4C260F"/>
                  </a:solidFill>
                </a:rPr>
                <a:t>　</a:t>
              </a:r>
              <a:r>
                <a:rPr kumimoji="1" lang="ja-JP" altLang="en-US" sz="1400" dirty="0">
                  <a:solidFill>
                    <a:srgbClr val="4C260F"/>
                  </a:solidFill>
                </a:rPr>
                <a:t> </a:t>
              </a:r>
              <a:r>
                <a:rPr kumimoji="1" lang="ja-IT" altLang="en-US" sz="1400" dirty="0">
                  <a:solidFill>
                    <a:srgbClr val="4C260F"/>
                  </a:solidFill>
                </a:rPr>
                <a:t>前職から１日も空きなく転職している場合は合算可</a:t>
              </a:r>
              <a:endParaRPr kumimoji="1" lang="ja-JP" altLang="en-US" sz="1400" dirty="0">
                <a:solidFill>
                  <a:srgbClr val="4C260F"/>
                </a:solidFill>
              </a:endParaRPr>
            </a:p>
            <a:p>
              <a:pPr marL="342900" indent="-342900">
                <a:spcBef>
                  <a:spcPts val="1200"/>
                </a:spcBef>
                <a:buClr>
                  <a:srgbClr val="FFC6C4"/>
                </a:buClr>
                <a:buFont typeface="+mj-lt"/>
                <a:buAutoNum type="arabicParenR" startAt="2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退職日を含めた連続した</a:t>
              </a:r>
              <a:r>
                <a:rPr lang="en-US" altLang="ja-IT" sz="1600" b="1" dirty="0">
                  <a:solidFill>
                    <a:srgbClr val="4C260F"/>
                  </a:solidFill>
                </a:rPr>
                <a:t>4</a:t>
              </a:r>
              <a:r>
                <a:rPr lang="ja-IT" altLang="en-US" sz="1600" b="1" dirty="0">
                  <a:solidFill>
                    <a:srgbClr val="4C260F"/>
                  </a:solidFill>
                </a:rPr>
                <a:t>日間を休む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indent="323850">
                <a:spcBef>
                  <a:spcPts val="600"/>
                </a:spcBef>
                <a:buClr>
                  <a:srgbClr val="FFC6C4"/>
                </a:buClr>
              </a:pPr>
              <a:r>
                <a:rPr kumimoji="1" lang="en-US" altLang="ja-IT" sz="1400" dirty="0">
                  <a:solidFill>
                    <a:srgbClr val="4C260F"/>
                  </a:solidFill>
                </a:rPr>
                <a:t>※</a:t>
              </a:r>
              <a:r>
                <a:rPr kumimoji="1" lang="ja-IT" altLang="en-US" sz="1400" dirty="0">
                  <a:solidFill>
                    <a:srgbClr val="4C260F"/>
                  </a:solidFill>
                </a:rPr>
                <a:t>有給休暇や公休、欠勤など</a:t>
              </a:r>
              <a:endParaRPr kumimoji="1" lang="en-US" altLang="ja-IT" sz="1400" dirty="0">
                <a:solidFill>
                  <a:srgbClr val="4C260F"/>
                </a:solidFill>
              </a:endParaRPr>
            </a:p>
            <a:p>
              <a:pPr marL="342900" indent="-342900">
                <a:spcBef>
                  <a:spcPts val="1200"/>
                </a:spcBef>
                <a:buClr>
                  <a:srgbClr val="FFC6C4"/>
                </a:buClr>
                <a:buFont typeface="+mj-lt"/>
                <a:buAutoNum type="arabicParenR" startAt="3"/>
              </a:pPr>
              <a:r>
                <a:rPr lang="ja-JP" altLang="en-US" sz="1600" b="1" dirty="0">
                  <a:solidFill>
                    <a:srgbClr val="4C260F"/>
                  </a:solidFill>
                </a:rPr>
                <a:t>何かしらの</a:t>
              </a:r>
              <a:r>
                <a:rPr lang="ja-IT" altLang="en-US" sz="1600" b="1" dirty="0">
                  <a:solidFill>
                    <a:srgbClr val="4C260F"/>
                  </a:solidFill>
                </a:rPr>
                <a:t>症状がある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indent="323850">
                <a:spcBef>
                  <a:spcPts val="600"/>
                </a:spcBef>
                <a:buClr>
                  <a:srgbClr val="FFC6C4"/>
                </a:buClr>
              </a:pPr>
              <a:r>
                <a:rPr lang="en-US" altLang="ja-IT" sz="1400" dirty="0">
                  <a:solidFill>
                    <a:srgbClr val="4C260F"/>
                  </a:solidFill>
                </a:rPr>
                <a:t>※</a:t>
              </a:r>
              <a:r>
                <a:rPr lang="ja-IT" altLang="en-US" sz="1400" dirty="0">
                  <a:solidFill>
                    <a:srgbClr val="4C260F"/>
                  </a:solidFill>
                </a:rPr>
                <a:t>定期的に通院をしてみようと思う（通院している）</a:t>
              </a:r>
              <a:endParaRPr kumimoji="1" lang="ja-JP" altLang="en-US" sz="1400" dirty="0">
                <a:solidFill>
                  <a:srgbClr val="4C260F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4C1ED6B-C827-47C8-DD3F-65482742F13F}"/>
                </a:ext>
              </a:extLst>
            </p:cNvPr>
            <p:cNvSpPr/>
            <p:nvPr/>
          </p:nvSpPr>
          <p:spPr>
            <a:xfrm>
              <a:off x="717796" y="6102389"/>
              <a:ext cx="5105867" cy="387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indent="12700" algn="ctr">
                <a:spcBef>
                  <a:spcPts val="600"/>
                </a:spcBef>
                <a:buClr>
                  <a:srgbClr val="FF4136"/>
                </a:buClr>
              </a:pPr>
              <a:r>
                <a:rPr lang="en-US" altLang="ja-IT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※</a:t>
              </a:r>
              <a:r>
                <a:rPr lang="ja-IT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保険組合によっては条件が異なる場合があります！</a:t>
              </a:r>
              <a:endParaRPr kumimoji="1" lang="ja-JP" altLang="en-US" sz="15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A4A90075-C0B0-1626-A01A-840207CD912F}"/>
              </a:ext>
            </a:extLst>
          </p:cNvPr>
          <p:cNvSpPr/>
          <p:nvPr/>
        </p:nvSpPr>
        <p:spPr>
          <a:xfrm>
            <a:off x="982133" y="1659467"/>
            <a:ext cx="4526845" cy="225777"/>
          </a:xfrm>
          <a:custGeom>
            <a:avLst/>
            <a:gdLst>
              <a:gd name="connsiteX0" fmla="*/ 0 w 4526845"/>
              <a:gd name="connsiteY0" fmla="*/ 11289 h 225777"/>
              <a:gd name="connsiteX1" fmla="*/ 2291645 w 4526845"/>
              <a:gd name="connsiteY1" fmla="*/ 225777 h 225777"/>
              <a:gd name="connsiteX2" fmla="*/ 4526845 w 4526845"/>
              <a:gd name="connsiteY2" fmla="*/ 0 h 22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6845" h="225777">
                <a:moveTo>
                  <a:pt x="0" y="11289"/>
                </a:moveTo>
                <a:lnTo>
                  <a:pt x="2291645" y="225777"/>
                </a:lnTo>
                <a:lnTo>
                  <a:pt x="4526845" y="0"/>
                </a:lnTo>
              </a:path>
            </a:pathLst>
          </a:custGeom>
          <a:noFill/>
          <a:ln w="38100">
            <a:solidFill>
              <a:srgbClr val="FFD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F4430FA2-230F-2BA1-41DB-5CC28FA6D170}"/>
              </a:ext>
            </a:extLst>
          </p:cNvPr>
          <p:cNvSpPr/>
          <p:nvPr/>
        </p:nvSpPr>
        <p:spPr>
          <a:xfrm>
            <a:off x="6682872" y="1659467"/>
            <a:ext cx="4526845" cy="225777"/>
          </a:xfrm>
          <a:custGeom>
            <a:avLst/>
            <a:gdLst>
              <a:gd name="connsiteX0" fmla="*/ 0 w 4526845"/>
              <a:gd name="connsiteY0" fmla="*/ 11289 h 225777"/>
              <a:gd name="connsiteX1" fmla="*/ 2291645 w 4526845"/>
              <a:gd name="connsiteY1" fmla="*/ 225777 h 225777"/>
              <a:gd name="connsiteX2" fmla="*/ 4526845 w 4526845"/>
              <a:gd name="connsiteY2" fmla="*/ 0 h 22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6845" h="225777">
                <a:moveTo>
                  <a:pt x="0" y="11289"/>
                </a:moveTo>
                <a:lnTo>
                  <a:pt x="2291645" y="225777"/>
                </a:lnTo>
                <a:lnTo>
                  <a:pt x="4526845" y="0"/>
                </a:lnTo>
              </a:path>
            </a:pathLst>
          </a:custGeom>
          <a:noFill/>
          <a:ln w="38100">
            <a:solidFill>
              <a:srgbClr val="A3C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E0BE2FB-C978-6F74-900B-A7B2E2EA8384}"/>
              </a:ext>
            </a:extLst>
          </p:cNvPr>
          <p:cNvGrpSpPr/>
          <p:nvPr/>
        </p:nvGrpSpPr>
        <p:grpSpPr>
          <a:xfrm>
            <a:off x="6331338" y="1038982"/>
            <a:ext cx="5229922" cy="1541667"/>
            <a:chOff x="6331338" y="1038982"/>
            <a:chExt cx="5229922" cy="1541667"/>
          </a:xfrm>
        </p:grpSpPr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A021F768-DAD6-AE25-6C55-70D2C8F0FB76}"/>
                </a:ext>
              </a:extLst>
            </p:cNvPr>
            <p:cNvSpPr/>
            <p:nvPr/>
          </p:nvSpPr>
          <p:spPr>
            <a:xfrm>
              <a:off x="6331338" y="1038982"/>
              <a:ext cx="5229922" cy="1541667"/>
            </a:xfrm>
            <a:prstGeom prst="roundRect">
              <a:avLst>
                <a:gd name="adj" fmla="val 10551"/>
              </a:avLst>
            </a:prstGeom>
            <a:solidFill>
              <a:schemeClr val="bg1"/>
            </a:solidFill>
            <a:ln w="9525">
              <a:solidFill>
                <a:srgbClr val="A3CF4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2" name="ホームベース 11">
              <a:extLst>
                <a:ext uri="{FF2B5EF4-FFF2-40B4-BE49-F238E27FC236}">
                  <a16:creationId xmlns:a16="http://schemas.microsoft.com/office/drawing/2014/main" id="{DB89E04D-4999-6E19-C687-DAC16399387A}"/>
                </a:ext>
              </a:extLst>
            </p:cNvPr>
            <p:cNvSpPr/>
            <p:nvPr/>
          </p:nvSpPr>
          <p:spPr>
            <a:xfrm rot="5400000">
              <a:off x="8562694" y="-871384"/>
              <a:ext cx="767203" cy="4592591"/>
            </a:xfrm>
            <a:prstGeom prst="homePlate">
              <a:avLst>
                <a:gd name="adj" fmla="val 28209"/>
              </a:avLst>
            </a:prstGeom>
            <a:solidFill>
              <a:srgbClr val="A3CF4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87767D6-C4C4-02EC-05DE-75459726BA4A}"/>
                </a:ext>
              </a:extLst>
            </p:cNvPr>
            <p:cNvSpPr/>
            <p:nvPr/>
          </p:nvSpPr>
          <p:spPr>
            <a:xfrm>
              <a:off x="6404229" y="2028663"/>
              <a:ext cx="5041965" cy="398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marL="285750" indent="-285750">
                <a:spcBef>
                  <a:spcPts val="400"/>
                </a:spcBef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〇〇国民健康保険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EA9C6B9-3CE6-30E0-B41D-6C18C2B9E690}"/>
                </a:ext>
              </a:extLst>
            </p:cNvPr>
            <p:cNvSpPr txBox="1"/>
            <p:nvPr/>
          </p:nvSpPr>
          <p:spPr>
            <a:xfrm>
              <a:off x="8101654" y="1192707"/>
              <a:ext cx="17404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IT" altLang="en-US" sz="20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申請できない</a:t>
              </a:r>
              <a:endParaRPr kumimoji="1" lang="en-US" altLang="ja-JP" sz="2000" b="1" dirty="0">
                <a:solidFill>
                  <a:srgbClr val="4C260F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15" name="グラフィックス 14" descr="受信箱: バツ 単色塗りつぶし">
              <a:extLst>
                <a:ext uri="{FF2B5EF4-FFF2-40B4-BE49-F238E27FC236}">
                  <a16:creationId xmlns:a16="http://schemas.microsoft.com/office/drawing/2014/main" id="{CCDAF7DF-7BAC-6209-7393-8174762F2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674212" y="1152896"/>
              <a:ext cx="409879" cy="4098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058C001-4584-9A2D-3948-49AB992258BD}"/>
              </a:ext>
            </a:extLst>
          </p:cNvPr>
          <p:cNvSpPr/>
          <p:nvPr/>
        </p:nvSpPr>
        <p:spPr>
          <a:xfrm>
            <a:off x="6682872" y="1655435"/>
            <a:ext cx="4526845" cy="225777"/>
          </a:xfrm>
          <a:custGeom>
            <a:avLst/>
            <a:gdLst>
              <a:gd name="connsiteX0" fmla="*/ 0 w 4526845"/>
              <a:gd name="connsiteY0" fmla="*/ 11289 h 225777"/>
              <a:gd name="connsiteX1" fmla="*/ 2291645 w 4526845"/>
              <a:gd name="connsiteY1" fmla="*/ 225777 h 225777"/>
              <a:gd name="connsiteX2" fmla="*/ 4526845 w 4526845"/>
              <a:gd name="connsiteY2" fmla="*/ 0 h 22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6845" h="225777">
                <a:moveTo>
                  <a:pt x="0" y="11289"/>
                </a:moveTo>
                <a:lnTo>
                  <a:pt x="2291645" y="225777"/>
                </a:lnTo>
                <a:lnTo>
                  <a:pt x="4526845" y="0"/>
                </a:lnTo>
              </a:path>
            </a:pathLst>
          </a:custGeom>
          <a:noFill/>
          <a:ln w="38100">
            <a:solidFill>
              <a:srgbClr val="A3C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53F0BB1-F248-AA83-DC2B-1F7D6305BB5E}"/>
              </a:ext>
            </a:extLst>
          </p:cNvPr>
          <p:cNvGrpSpPr/>
          <p:nvPr/>
        </p:nvGrpSpPr>
        <p:grpSpPr>
          <a:xfrm>
            <a:off x="6297566" y="2707882"/>
            <a:ext cx="5298886" cy="3858599"/>
            <a:chOff x="6297568" y="2427902"/>
            <a:chExt cx="5298886" cy="3858599"/>
          </a:xfrm>
        </p:grpSpPr>
        <p:sp>
          <p:nvSpPr>
            <p:cNvPr id="19" name="角丸四角形 18">
              <a:extLst>
                <a:ext uri="{FF2B5EF4-FFF2-40B4-BE49-F238E27FC236}">
                  <a16:creationId xmlns:a16="http://schemas.microsoft.com/office/drawing/2014/main" id="{C9B44AA0-6F73-22D1-F077-771296F8BB12}"/>
                </a:ext>
              </a:extLst>
            </p:cNvPr>
            <p:cNvSpPr/>
            <p:nvPr/>
          </p:nvSpPr>
          <p:spPr>
            <a:xfrm>
              <a:off x="6297568" y="2427902"/>
              <a:ext cx="5229922" cy="3858599"/>
            </a:xfrm>
            <a:prstGeom prst="roundRect">
              <a:avLst>
                <a:gd name="adj" fmla="val 6157"/>
              </a:avLst>
            </a:prstGeom>
            <a:solidFill>
              <a:schemeClr val="bg1"/>
            </a:solidFill>
            <a:ln w="9525">
              <a:solidFill>
                <a:srgbClr val="A3CF4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0" name="ホームベース 19">
              <a:extLst>
                <a:ext uri="{FF2B5EF4-FFF2-40B4-BE49-F238E27FC236}">
                  <a16:creationId xmlns:a16="http://schemas.microsoft.com/office/drawing/2014/main" id="{9D8D6479-B2BB-52E8-1C02-4C39BE041100}"/>
                </a:ext>
              </a:extLst>
            </p:cNvPr>
            <p:cNvSpPr/>
            <p:nvPr/>
          </p:nvSpPr>
          <p:spPr>
            <a:xfrm rot="5400000">
              <a:off x="8562694" y="528439"/>
              <a:ext cx="767203" cy="4592591"/>
            </a:xfrm>
            <a:prstGeom prst="homePlate">
              <a:avLst>
                <a:gd name="adj" fmla="val 28209"/>
              </a:avLst>
            </a:prstGeom>
            <a:solidFill>
              <a:srgbClr val="A3CF4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1B4855A9-0A4C-E829-7967-7820C3D12010}"/>
                </a:ext>
              </a:extLst>
            </p:cNvPr>
            <p:cNvSpPr/>
            <p:nvPr/>
          </p:nvSpPr>
          <p:spPr>
            <a:xfrm>
              <a:off x="6366532" y="3456639"/>
              <a:ext cx="5229922" cy="21765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marL="285750" indent="-285750">
                <a:spcBef>
                  <a:spcPts val="1200"/>
                </a:spcBef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JP" altLang="en-US" sz="1600" b="1" dirty="0">
                  <a:solidFill>
                    <a:srgbClr val="4C260F"/>
                  </a:solidFill>
                </a:rPr>
                <a:t>在職中に通院をしていない</a:t>
              </a:r>
              <a:endParaRPr lang="en-US" altLang="ja-JP" sz="1600" b="1" dirty="0">
                <a:solidFill>
                  <a:srgbClr val="4C260F"/>
                </a:solidFill>
              </a:endParaRPr>
            </a:p>
            <a:p>
              <a:pPr marL="285750" indent="-285750">
                <a:spcBef>
                  <a:spcPts val="1200"/>
                </a:spcBef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JP" altLang="en-US" sz="1600" b="1" dirty="0">
                  <a:solidFill>
                    <a:srgbClr val="4C260F"/>
                  </a:solidFill>
                </a:rPr>
                <a:t>現在までに１か月に１回以上通院していない</a:t>
              </a:r>
              <a:endParaRPr lang="en-US" altLang="ja-JP" sz="1600" b="1" dirty="0">
                <a:solidFill>
                  <a:srgbClr val="4C260F"/>
                </a:solidFill>
              </a:endParaRPr>
            </a:p>
            <a:p>
              <a:pPr marL="285750" indent="-285750">
                <a:spcBef>
                  <a:spcPts val="1200"/>
                </a:spcBef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JP" altLang="en-US" sz="1600" b="1" dirty="0">
                  <a:solidFill>
                    <a:srgbClr val="4C260F"/>
                  </a:solidFill>
                </a:rPr>
                <a:t>直近３年以内に傷病手当金を１年以上受給している</a:t>
              </a:r>
              <a:endParaRPr lang="en-US" altLang="ja-JP" sz="1600" b="1" dirty="0">
                <a:solidFill>
                  <a:srgbClr val="4C260F"/>
                </a:solidFill>
              </a:endParaRPr>
            </a:p>
            <a:p>
              <a:pPr marL="285750" indent="-285750">
                <a:spcBef>
                  <a:spcPts val="1200"/>
                </a:spcBef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JP" altLang="en-US" sz="1600" b="1" dirty="0">
                  <a:solidFill>
                    <a:srgbClr val="4C260F"/>
                  </a:solidFill>
                </a:rPr>
                <a:t>すでに失業手当を申請している</a:t>
              </a:r>
              <a:endParaRPr lang="en-US" altLang="ja-IT" sz="1600" b="1" dirty="0">
                <a:solidFill>
                  <a:srgbClr val="4C260F"/>
                </a:solidFill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EFDDBFFB-4059-2CA7-5F85-76BC8AFB9E37}"/>
                </a:ext>
              </a:extLst>
            </p:cNvPr>
            <p:cNvSpPr txBox="1"/>
            <p:nvPr/>
          </p:nvSpPr>
          <p:spPr>
            <a:xfrm>
              <a:off x="7947489" y="2603819"/>
              <a:ext cx="2049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</a:effectLst>
                </a:rPr>
                <a:t>今退職者の場合</a:t>
              </a:r>
              <a:endParaRPr kumimoji="1" lang="en-US" altLang="ja-JP" sz="2000" b="1" dirty="0">
                <a:solidFill>
                  <a:srgbClr val="4C260F"/>
                </a:solidFill>
                <a:effectLst>
                  <a:glow rad="127000">
                    <a:schemeClr val="bg1"/>
                  </a:glow>
                </a:effectLst>
              </a:endParaRPr>
            </a:p>
          </p:txBody>
        </p:sp>
        <p:pic>
          <p:nvPicPr>
            <p:cNvPr id="25" name="グラフィックス 24" descr="アイデアが浮かんだ人 単色塗りつぶし">
              <a:extLst>
                <a:ext uri="{FF2B5EF4-FFF2-40B4-BE49-F238E27FC236}">
                  <a16:creationId xmlns:a16="http://schemas.microsoft.com/office/drawing/2014/main" id="{A30CE2D3-863C-1CD0-210D-97D6DF1FB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548621" y="2564008"/>
              <a:ext cx="409879" cy="4098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6F572E72-73A6-AE76-E848-F5D7F1AE5C7B}"/>
                </a:ext>
              </a:extLst>
            </p:cNvPr>
            <p:cNvSpPr/>
            <p:nvPr/>
          </p:nvSpPr>
          <p:spPr>
            <a:xfrm>
              <a:off x="6682872" y="3059290"/>
              <a:ext cx="4526845" cy="225777"/>
            </a:xfrm>
            <a:custGeom>
              <a:avLst/>
              <a:gdLst>
                <a:gd name="connsiteX0" fmla="*/ 0 w 4526845"/>
                <a:gd name="connsiteY0" fmla="*/ 11289 h 225777"/>
                <a:gd name="connsiteX1" fmla="*/ 2291645 w 4526845"/>
                <a:gd name="connsiteY1" fmla="*/ 225777 h 225777"/>
                <a:gd name="connsiteX2" fmla="*/ 4526845 w 4526845"/>
                <a:gd name="connsiteY2" fmla="*/ 0 h 2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6845" h="225777">
                  <a:moveTo>
                    <a:pt x="0" y="11289"/>
                  </a:moveTo>
                  <a:lnTo>
                    <a:pt x="2291645" y="225777"/>
                  </a:lnTo>
                  <a:lnTo>
                    <a:pt x="4526845" y="0"/>
                  </a:lnTo>
                </a:path>
              </a:pathLst>
            </a:custGeom>
            <a:noFill/>
            <a:ln w="38100">
              <a:solidFill>
                <a:srgbClr val="A3C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A76E0415-CF8D-7D1D-5BBB-D3AE8592E005}"/>
                </a:ext>
              </a:extLst>
            </p:cNvPr>
            <p:cNvSpPr/>
            <p:nvPr/>
          </p:nvSpPr>
          <p:spPr>
            <a:xfrm>
              <a:off x="6359595" y="5337269"/>
              <a:ext cx="5105867" cy="622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indent="12700" algn="ctr">
                <a:spcBef>
                  <a:spcPts val="600"/>
                </a:spcBef>
                <a:buClr>
                  <a:srgbClr val="FF4136"/>
                </a:buClr>
              </a:pPr>
              <a:r>
                <a:rPr lang="en-US" altLang="ja-IT" sz="1600" b="1" dirty="0">
                  <a:solidFill>
                    <a:schemeClr val="bg1"/>
                  </a:solidFill>
                  <a:effectLst>
                    <a:glow rad="127000">
                      <a:srgbClr val="FF0000"/>
                    </a:glow>
                  </a:effectLst>
                </a:rPr>
                <a:t>※</a:t>
              </a:r>
              <a:r>
                <a:rPr lang="ja-JP" altLang="en-US" sz="1600" b="1" dirty="0">
                  <a:solidFill>
                    <a:schemeClr val="bg1"/>
                  </a:solidFill>
                  <a:effectLst>
                    <a:glow rad="127000">
                      <a:srgbClr val="FF0000"/>
                    </a:glow>
                  </a:effectLst>
                </a:rPr>
                <a:t>これらに当てはまっていないと</a:t>
              </a:r>
              <a:br>
                <a:rPr lang="ja-JP" altLang="en-US" sz="1600" b="1" dirty="0">
                  <a:solidFill>
                    <a:schemeClr val="bg1"/>
                  </a:solidFill>
                  <a:effectLst>
                    <a:glow rad="127000">
                      <a:srgbClr val="FF0000"/>
                    </a:glow>
                  </a:effectLst>
                </a:rPr>
              </a:br>
              <a:r>
                <a:rPr lang="ja-JP" altLang="en-US" sz="1600" b="1" dirty="0">
                  <a:solidFill>
                    <a:schemeClr val="bg1"/>
                  </a:solidFill>
                  <a:effectLst>
                    <a:glow rad="127000">
                      <a:srgbClr val="FF0000"/>
                    </a:glow>
                  </a:effectLst>
                </a:rPr>
                <a:t>弊社のサポート受けていただくことはできません</a:t>
              </a:r>
              <a:endParaRPr kumimoji="1" lang="ja-JP" altLang="en-US" sz="1600" b="1" dirty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</a:endParaRPr>
            </a:p>
          </p:txBody>
        </p:sp>
      </p:grpSp>
      <p:pic>
        <p:nvPicPr>
          <p:cNvPr id="33" name="図 32">
            <a:extLst>
              <a:ext uri="{FF2B5EF4-FFF2-40B4-BE49-F238E27FC236}">
                <a16:creationId xmlns:a16="http://schemas.microsoft.com/office/drawing/2014/main" id="{2E4B94BD-845E-34AC-9C29-0762713D90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AF1F4"/>
              </a:clrFrom>
              <a:clrTo>
                <a:srgbClr val="EAF1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44191" y="4395712"/>
            <a:ext cx="1353706" cy="1353706"/>
          </a:xfrm>
          <a:custGeom>
            <a:avLst/>
            <a:gdLst>
              <a:gd name="connsiteX0" fmla="*/ 0 w 1733125"/>
              <a:gd name="connsiteY0" fmla="*/ 0 h 1733125"/>
              <a:gd name="connsiteX1" fmla="*/ 1733125 w 1733125"/>
              <a:gd name="connsiteY1" fmla="*/ 0 h 1733125"/>
              <a:gd name="connsiteX2" fmla="*/ 1733125 w 1733125"/>
              <a:gd name="connsiteY2" fmla="*/ 1733125 h 1733125"/>
              <a:gd name="connsiteX3" fmla="*/ 0 w 1733125"/>
              <a:gd name="connsiteY3" fmla="*/ 1733125 h 173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3125" h="1733125">
                <a:moveTo>
                  <a:pt x="0" y="0"/>
                </a:moveTo>
                <a:lnTo>
                  <a:pt x="1733125" y="0"/>
                </a:lnTo>
                <a:lnTo>
                  <a:pt x="1733125" y="1733125"/>
                </a:lnTo>
                <a:lnTo>
                  <a:pt x="0" y="1733125"/>
                </a:lnTo>
                <a:close/>
              </a:path>
            </a:pathLst>
          </a:cu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A059AE5E-D0F8-AEF0-173B-74C9403287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EAF1F4"/>
              </a:clrFrom>
              <a:clrTo>
                <a:srgbClr val="EAF1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0541" y="4607346"/>
            <a:ext cx="1733125" cy="1733125"/>
          </a:xfrm>
          <a:custGeom>
            <a:avLst/>
            <a:gdLst>
              <a:gd name="connsiteX0" fmla="*/ 0 w 2548396"/>
              <a:gd name="connsiteY0" fmla="*/ 0 h 2548396"/>
              <a:gd name="connsiteX1" fmla="*/ 2548396 w 2548396"/>
              <a:gd name="connsiteY1" fmla="*/ 0 h 2548396"/>
              <a:gd name="connsiteX2" fmla="*/ 2548396 w 2548396"/>
              <a:gd name="connsiteY2" fmla="*/ 2548396 h 2548396"/>
              <a:gd name="connsiteX3" fmla="*/ 0 w 2548396"/>
              <a:gd name="connsiteY3" fmla="*/ 2548396 h 254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8396" h="2548396">
                <a:moveTo>
                  <a:pt x="0" y="0"/>
                </a:moveTo>
                <a:lnTo>
                  <a:pt x="2548396" y="0"/>
                </a:lnTo>
                <a:lnTo>
                  <a:pt x="2548396" y="2548396"/>
                </a:lnTo>
                <a:lnTo>
                  <a:pt x="0" y="254839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618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BB2D3BCB-46F7-DC92-00A4-65167B445E43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弁護士・社会保険労務士の範囲・料金の比較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EE7DAE44-C731-A804-0ED6-4DCDAF075106}"/>
              </a:ext>
            </a:extLst>
          </p:cNvPr>
          <p:cNvGrpSpPr/>
          <p:nvPr/>
        </p:nvGrpSpPr>
        <p:grpSpPr>
          <a:xfrm>
            <a:off x="7765209" y="1556464"/>
            <a:ext cx="3281474" cy="4424713"/>
            <a:chOff x="8133819" y="912949"/>
            <a:chExt cx="3646082" cy="4916348"/>
          </a:xfrm>
        </p:grpSpPr>
        <p:sp>
          <p:nvSpPr>
            <p:cNvPr id="44" name="角丸四角形 43">
              <a:extLst>
                <a:ext uri="{FF2B5EF4-FFF2-40B4-BE49-F238E27FC236}">
                  <a16:creationId xmlns:a16="http://schemas.microsoft.com/office/drawing/2014/main" id="{C56676A4-FE9E-C45A-BD88-AD621FEBC330}"/>
                </a:ext>
              </a:extLst>
            </p:cNvPr>
            <p:cNvSpPr/>
            <p:nvPr/>
          </p:nvSpPr>
          <p:spPr>
            <a:xfrm>
              <a:off x="8133819" y="936290"/>
              <a:ext cx="3543300" cy="4893007"/>
            </a:xfrm>
            <a:prstGeom prst="roundRect">
              <a:avLst>
                <a:gd name="adj" fmla="val 3453"/>
              </a:avLst>
            </a:prstGeom>
            <a:solidFill>
              <a:schemeClr val="bg1"/>
            </a:solidFill>
            <a:ln w="8573">
              <a:solidFill>
                <a:srgbClr val="A3CF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45" name="片側の 2 つの角を丸めた四角形 44">
              <a:extLst>
                <a:ext uri="{FF2B5EF4-FFF2-40B4-BE49-F238E27FC236}">
                  <a16:creationId xmlns:a16="http://schemas.microsoft.com/office/drawing/2014/main" id="{74815628-D73D-EAC5-BC39-2B708997EA55}"/>
                </a:ext>
              </a:extLst>
            </p:cNvPr>
            <p:cNvSpPr/>
            <p:nvPr/>
          </p:nvSpPr>
          <p:spPr>
            <a:xfrm>
              <a:off x="8140779" y="936289"/>
              <a:ext cx="3543299" cy="806783"/>
            </a:xfrm>
            <a:prstGeom prst="round2SameRect">
              <a:avLst>
                <a:gd name="adj1" fmla="val 21351"/>
                <a:gd name="adj2" fmla="val 0"/>
              </a:avLst>
            </a:prstGeom>
            <a:solidFill>
              <a:srgbClr val="A3C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6" name="グラフィックス 45" descr="ローン 単色塗りつぶし">
              <a:extLst>
                <a:ext uri="{FF2B5EF4-FFF2-40B4-BE49-F238E27FC236}">
                  <a16:creationId xmlns:a16="http://schemas.microsoft.com/office/drawing/2014/main" id="{29CDEF4E-96FF-C656-7708-02BFB5D9D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581436" y="1092635"/>
              <a:ext cx="521838" cy="5218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0BCA6949-65F2-A5AD-5C74-1C5A1924E1B9}"/>
                </a:ext>
              </a:extLst>
            </p:cNvPr>
            <p:cNvSpPr txBox="1"/>
            <p:nvPr/>
          </p:nvSpPr>
          <p:spPr>
            <a:xfrm>
              <a:off x="8854973" y="912949"/>
              <a:ext cx="2391419" cy="701731"/>
            </a:xfrm>
            <a:prstGeom prst="rect">
              <a:avLst/>
            </a:prstGeom>
            <a:noFill/>
          </p:spPr>
          <p:txBody>
            <a:bodyPr wrap="square" lIns="82296" tIns="41148" rIns="82296" bIns="41148" rtlCol="0">
              <a:spAutoFit/>
            </a:bodyPr>
            <a:lstStyle/>
            <a:p>
              <a:pPr algn="ctr"/>
              <a:r>
                <a:rPr kumimoji="1" lang="ja-IT" altLang="en-US" sz="1980" b="1" dirty="0">
                  <a:solidFill>
                    <a:schemeClr val="bg1"/>
                  </a:solidFill>
                  <a:effectLst>
                    <a:glow rad="127000">
                      <a:srgbClr val="A3CF5F"/>
                    </a:glow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初回の</a:t>
              </a:r>
              <a:endParaRPr kumimoji="1" lang="en-US" altLang="ja-IT" sz="1782" b="1" dirty="0">
                <a:solidFill>
                  <a:schemeClr val="bg1"/>
                </a:solidFill>
                <a:effectLst>
                  <a:glow rad="127000">
                    <a:srgbClr val="A3CF5F"/>
                  </a:glow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  <a:p>
              <a:pPr algn="ctr"/>
              <a:r>
                <a:rPr lang="ja-IT" altLang="en-US" sz="1980" b="1" dirty="0">
                  <a:solidFill>
                    <a:schemeClr val="bg1"/>
                  </a:solidFill>
                  <a:effectLst>
                    <a:glow rad="127000">
                      <a:srgbClr val="A3CF5F"/>
                    </a:glow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給付金受給後</a:t>
              </a:r>
              <a:endParaRPr kumimoji="1" lang="en-US" altLang="ja-JP" sz="1980" b="1" dirty="0">
                <a:solidFill>
                  <a:schemeClr val="bg1"/>
                </a:solidFill>
                <a:effectLst>
                  <a:glow rad="127000">
                    <a:srgbClr val="A3CF5F"/>
                  </a:glow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D451E494-DB69-6128-6675-B56331CC2DAB}"/>
                </a:ext>
              </a:extLst>
            </p:cNvPr>
            <p:cNvSpPr/>
            <p:nvPr/>
          </p:nvSpPr>
          <p:spPr>
            <a:xfrm>
              <a:off x="8236602" y="1836558"/>
              <a:ext cx="3543299" cy="9489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sz="1620" b="1" dirty="0">
                  <a:solidFill>
                    <a:srgbClr val="4C260F"/>
                  </a:solidFill>
                </a:rPr>
                <a:t>通院について</a:t>
              </a:r>
              <a:endParaRPr kumimoji="1" lang="en-US" altLang="ja-JP" sz="1458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書類の記入内容確認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4C260F"/>
                  </a:solidFill>
                </a:rPr>
                <a:t>適切な通院方法指導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342900" indent="-342900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endParaRPr kumimoji="1" lang="ja-JP" altLang="en-US" sz="1600">
                <a:solidFill>
                  <a:srgbClr val="4C260F"/>
                </a:solidFill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787E2487-8CF6-7A7D-E315-A08DD3D1C813}"/>
                </a:ext>
              </a:extLst>
            </p:cNvPr>
            <p:cNvSpPr/>
            <p:nvPr/>
          </p:nvSpPr>
          <p:spPr>
            <a:xfrm>
              <a:off x="8236602" y="2661047"/>
              <a:ext cx="3543299" cy="23782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sz="1620" b="1" dirty="0">
                  <a:solidFill>
                    <a:srgbClr val="4C260F"/>
                  </a:solidFill>
                </a:rPr>
                <a:t>申請について</a:t>
              </a:r>
              <a:endParaRPr kumimoji="1" lang="en-US" altLang="ja-JP" sz="1458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F65948"/>
                  </a:solidFill>
                </a:rPr>
                <a:t>書類記入</a:t>
              </a:r>
              <a:r>
                <a:rPr lang="ja-IT" altLang="en-US" sz="1440" b="1" dirty="0">
                  <a:solidFill>
                    <a:srgbClr val="4C260F"/>
                  </a:solidFill>
                </a:rPr>
                <a:t>内容の案内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4C260F"/>
                  </a:solidFill>
                </a:rPr>
                <a:t>事前記入内容確認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F65948"/>
                  </a:solidFill>
                </a:rPr>
                <a:t>送付</a:t>
              </a:r>
              <a:r>
                <a:rPr lang="ja-IT" altLang="en-US" sz="1440" b="1" dirty="0">
                  <a:solidFill>
                    <a:srgbClr val="4C260F"/>
                  </a:solidFill>
                </a:rPr>
                <a:t>時期、送付先案内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F65948"/>
                  </a:solidFill>
                </a:rPr>
                <a:t>会社とのやり取り</a:t>
              </a:r>
              <a:r>
                <a:rPr kumimoji="1" lang="ja-IT" altLang="en-US" sz="1440" b="1" dirty="0">
                  <a:solidFill>
                    <a:srgbClr val="4C260F"/>
                  </a:solidFill>
                </a:rPr>
                <a:t>指導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受給中の注意事項案内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F65948"/>
                  </a:solidFill>
                </a:rPr>
                <a:t>追加書類準作成</a:t>
              </a:r>
              <a:r>
                <a:rPr kumimoji="1" lang="ja-IT" altLang="en-US" sz="1440" b="1" dirty="0">
                  <a:solidFill>
                    <a:srgbClr val="4C260F"/>
                  </a:solidFill>
                </a:rPr>
                <a:t>指導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雇用保険の手続き案内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F65948"/>
                  </a:solidFill>
                </a:rPr>
                <a:t>保険組合とのやり取り</a:t>
              </a:r>
              <a:r>
                <a:rPr kumimoji="1" lang="ja-IT" altLang="en-US" sz="1440" b="1" dirty="0">
                  <a:solidFill>
                    <a:srgbClr val="4C260F"/>
                  </a:solidFill>
                </a:rPr>
                <a:t>指導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88583">
                <a:buClr>
                  <a:srgbClr val="FFC6C4"/>
                </a:buClr>
              </a:pPr>
              <a:r>
                <a:rPr lang="en-US" altLang="ja-IT" sz="1440" b="1" dirty="0">
                  <a:solidFill>
                    <a:srgbClr val="4C260F"/>
                  </a:solidFill>
                </a:rPr>
                <a:t>※</a:t>
              </a:r>
              <a:r>
                <a:rPr lang="ja-IT" altLang="en-US" sz="1440" b="1" dirty="0">
                  <a:solidFill>
                    <a:srgbClr val="4C260F"/>
                  </a:solidFill>
                </a:rPr>
                <a:t>再発行不可の書類あり</a:t>
              </a:r>
              <a:endParaRPr kumimoji="1" lang="ja-JP" altLang="en-US" sz="1440">
                <a:solidFill>
                  <a:srgbClr val="4C260F"/>
                </a:solidFill>
              </a:endParaRP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822E021A-4619-1CD7-68D5-53846E5DB22B}"/>
              </a:ext>
            </a:extLst>
          </p:cNvPr>
          <p:cNvGrpSpPr/>
          <p:nvPr/>
        </p:nvGrpSpPr>
        <p:grpSpPr>
          <a:xfrm>
            <a:off x="4347523" y="1564782"/>
            <a:ext cx="3524700" cy="4403707"/>
            <a:chOff x="4335637" y="936289"/>
            <a:chExt cx="3916333" cy="4893008"/>
          </a:xfrm>
        </p:grpSpPr>
        <p:sp>
          <p:nvSpPr>
            <p:cNvPr id="34" name="角丸四角形 33">
              <a:extLst>
                <a:ext uri="{FF2B5EF4-FFF2-40B4-BE49-F238E27FC236}">
                  <a16:creationId xmlns:a16="http://schemas.microsoft.com/office/drawing/2014/main" id="{D197EEA2-9686-83A3-F184-BC8212B46E45}"/>
                </a:ext>
              </a:extLst>
            </p:cNvPr>
            <p:cNvSpPr/>
            <p:nvPr/>
          </p:nvSpPr>
          <p:spPr>
            <a:xfrm>
              <a:off x="4335637" y="936290"/>
              <a:ext cx="3543300" cy="4893007"/>
            </a:xfrm>
            <a:prstGeom prst="roundRect">
              <a:avLst>
                <a:gd name="adj" fmla="val 3453"/>
              </a:avLst>
            </a:prstGeom>
            <a:solidFill>
              <a:schemeClr val="bg1"/>
            </a:solidFill>
            <a:ln w="8573">
              <a:solidFill>
                <a:srgbClr val="A3CF9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5" name="片側の 2 つの角を丸めた四角形 34">
              <a:extLst>
                <a:ext uri="{FF2B5EF4-FFF2-40B4-BE49-F238E27FC236}">
                  <a16:creationId xmlns:a16="http://schemas.microsoft.com/office/drawing/2014/main" id="{3116ED19-74F5-3648-68DC-B2FE5C340D27}"/>
                </a:ext>
              </a:extLst>
            </p:cNvPr>
            <p:cNvSpPr/>
            <p:nvPr/>
          </p:nvSpPr>
          <p:spPr>
            <a:xfrm>
              <a:off x="4342597" y="936289"/>
              <a:ext cx="3543299" cy="806783"/>
            </a:xfrm>
            <a:prstGeom prst="round2SameRect">
              <a:avLst>
                <a:gd name="adj1" fmla="val 21351"/>
                <a:gd name="adj2" fmla="val 0"/>
              </a:avLst>
            </a:prstGeom>
            <a:gradFill>
              <a:gsLst>
                <a:gs pos="50000">
                  <a:srgbClr val="A3CF9D">
                    <a:alpha val="80000"/>
                  </a:srgbClr>
                </a:gs>
                <a:gs pos="100000">
                  <a:srgbClr val="A3CF5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" name="グラフィックス 35" descr="コメント: いいね! 単色塗りつぶし">
              <a:extLst>
                <a:ext uri="{FF2B5EF4-FFF2-40B4-BE49-F238E27FC236}">
                  <a16:creationId xmlns:a16="http://schemas.microsoft.com/office/drawing/2014/main" id="{63E5A9ED-5583-09F2-ECED-F54F7B052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5054717" y="1092635"/>
              <a:ext cx="521838" cy="5218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1EC6D895-6AD8-B3BE-37F2-C975493316DA}"/>
                </a:ext>
              </a:extLst>
            </p:cNvPr>
            <p:cNvSpPr txBox="1"/>
            <p:nvPr/>
          </p:nvSpPr>
          <p:spPr>
            <a:xfrm>
              <a:off x="5056791" y="1141552"/>
              <a:ext cx="2391419" cy="397032"/>
            </a:xfrm>
            <a:prstGeom prst="rect">
              <a:avLst/>
            </a:prstGeom>
            <a:noFill/>
          </p:spPr>
          <p:txBody>
            <a:bodyPr wrap="square" lIns="82296" tIns="41148" rIns="82296" bIns="41148" rtlCol="0">
              <a:spAutoFit/>
            </a:bodyPr>
            <a:lstStyle/>
            <a:p>
              <a:pPr algn="ctr"/>
              <a:r>
                <a:rPr kumimoji="1" lang="ja-IT" altLang="en-US" sz="1980" b="1" dirty="0">
                  <a:solidFill>
                    <a:schemeClr val="bg1"/>
                  </a:solidFill>
                  <a:effectLst>
                    <a:glow rad="127000">
                      <a:srgbClr val="A3CF5F"/>
                    </a:glow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初回申請</a:t>
              </a:r>
              <a:endParaRPr kumimoji="1" lang="en-US" altLang="ja-JP" sz="1980" b="1" dirty="0">
                <a:solidFill>
                  <a:schemeClr val="bg1"/>
                </a:solidFill>
                <a:effectLst>
                  <a:glow rad="127000">
                    <a:srgbClr val="A3CF5F"/>
                  </a:glow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F4D69CFD-28DB-B815-82D6-8D0A69CAB84E}"/>
                </a:ext>
              </a:extLst>
            </p:cNvPr>
            <p:cNvSpPr/>
            <p:nvPr/>
          </p:nvSpPr>
          <p:spPr>
            <a:xfrm>
              <a:off x="4392148" y="1836557"/>
              <a:ext cx="3543299" cy="13781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sz="1620" b="1" dirty="0">
                  <a:solidFill>
                    <a:srgbClr val="4C260F"/>
                  </a:solidFill>
                </a:rPr>
                <a:t>通院について</a:t>
              </a:r>
              <a:endParaRPr kumimoji="1" lang="en-US" altLang="ja-JP" sz="1458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申請書類の記入依頼方法指導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記入内容確認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88583">
                <a:buClr>
                  <a:srgbClr val="FFC6C4"/>
                </a:buClr>
              </a:pPr>
              <a:r>
                <a:rPr lang="en-US" altLang="ja-IT" sz="1350" b="1" dirty="0">
                  <a:solidFill>
                    <a:srgbClr val="4C260F"/>
                  </a:solidFill>
                </a:rPr>
                <a:t>※</a:t>
              </a:r>
              <a:r>
                <a:rPr lang="ja-IT" altLang="en-US" sz="1350" b="1" dirty="0">
                  <a:solidFill>
                    <a:srgbClr val="4C260F"/>
                  </a:solidFill>
                </a:rPr>
                <a:t>医師が間違えていることも多々あり</a:t>
              </a:r>
              <a:endParaRPr lang="en-US" altLang="ja-IT" sz="1215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4C260F"/>
                  </a:solidFill>
                </a:rPr>
                <a:t>適切な通院方法指導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342900" indent="-342900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endParaRPr kumimoji="1" lang="ja-JP" altLang="en-US" sz="1600">
                <a:solidFill>
                  <a:srgbClr val="4C260F"/>
                </a:solidFill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AF92BC15-6CBF-4914-579A-31BE6BC852E8}"/>
                </a:ext>
              </a:extLst>
            </p:cNvPr>
            <p:cNvSpPr/>
            <p:nvPr/>
          </p:nvSpPr>
          <p:spPr>
            <a:xfrm>
              <a:off x="4392148" y="3133085"/>
              <a:ext cx="3543299" cy="23782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sz="1620" b="1" dirty="0">
                  <a:solidFill>
                    <a:srgbClr val="4C260F"/>
                  </a:solidFill>
                </a:rPr>
                <a:t>申請について</a:t>
              </a:r>
              <a:endParaRPr kumimoji="1" lang="en-US" altLang="ja-JP" sz="1458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申請書類の準備指導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F65948"/>
                  </a:solidFill>
                </a:rPr>
                <a:t>事前手続き、書類記入</a:t>
              </a:r>
              <a:r>
                <a:rPr kumimoji="1" lang="ja-IT" altLang="en-US" sz="1440" b="1" dirty="0">
                  <a:solidFill>
                    <a:srgbClr val="4C260F"/>
                  </a:solidFill>
                </a:rPr>
                <a:t>内容の案内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書類記入内容確認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F65948"/>
                  </a:solidFill>
                </a:rPr>
                <a:t>申請書類の送付</a:t>
              </a:r>
              <a:r>
                <a:rPr kumimoji="1" lang="ja-IT" altLang="en-US" sz="1440" b="1" dirty="0">
                  <a:solidFill>
                    <a:srgbClr val="4C260F"/>
                  </a:solidFill>
                </a:rPr>
                <a:t>時期、送付先案内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F65948"/>
                  </a:solidFill>
                </a:rPr>
                <a:t>追加書類準備、作成、送付</a:t>
              </a:r>
              <a:r>
                <a:rPr lang="ja-IT" altLang="en-US" sz="1440" b="1" dirty="0">
                  <a:solidFill>
                    <a:srgbClr val="4C260F"/>
                  </a:solidFill>
                </a:rPr>
                <a:t>指導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88583">
                <a:buClr>
                  <a:srgbClr val="FFC6C4"/>
                </a:buClr>
              </a:pPr>
              <a:r>
                <a:rPr lang="en-US" altLang="ja-IT" sz="1440" b="1" dirty="0">
                  <a:solidFill>
                    <a:srgbClr val="4C260F"/>
                  </a:solidFill>
                </a:rPr>
                <a:t>※</a:t>
              </a:r>
              <a:r>
                <a:rPr lang="ja-IT" altLang="en-US" sz="1440" b="1" dirty="0">
                  <a:solidFill>
                    <a:srgbClr val="4C260F"/>
                  </a:solidFill>
                </a:rPr>
                <a:t>再発行不可の必要書類あり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F65948"/>
                  </a:solidFill>
                </a:rPr>
                <a:t>会社とのやり取り</a:t>
              </a:r>
              <a:r>
                <a:rPr kumimoji="1" lang="ja-IT" altLang="en-US" sz="1440" b="1" dirty="0">
                  <a:solidFill>
                    <a:srgbClr val="4C260F"/>
                  </a:solidFill>
                </a:rPr>
                <a:t>指導</a:t>
              </a:r>
              <a:endParaRPr kumimoji="1" lang="ja-JP" altLang="en-US" sz="1440" dirty="0">
                <a:solidFill>
                  <a:srgbClr val="4C260F"/>
                </a:solidFill>
              </a:endParaRPr>
            </a:p>
          </p:txBody>
        </p:sp>
        <p:sp>
          <p:nvSpPr>
            <p:cNvPr id="81" name="山形 80">
              <a:extLst>
                <a:ext uri="{FF2B5EF4-FFF2-40B4-BE49-F238E27FC236}">
                  <a16:creationId xmlns:a16="http://schemas.microsoft.com/office/drawing/2014/main" id="{6997D6AA-DF6C-9E8F-CD74-92D07941B8DE}"/>
                </a:ext>
              </a:extLst>
            </p:cNvPr>
            <p:cNvSpPr/>
            <p:nvPr/>
          </p:nvSpPr>
          <p:spPr>
            <a:xfrm>
              <a:off x="7767338" y="3345458"/>
              <a:ext cx="48463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26EED073-5055-3C18-61C7-5D0DD40B904D}"/>
              </a:ext>
            </a:extLst>
          </p:cNvPr>
          <p:cNvGrpSpPr/>
          <p:nvPr/>
        </p:nvGrpSpPr>
        <p:grpSpPr>
          <a:xfrm>
            <a:off x="919113" y="6038347"/>
            <a:ext cx="10382349" cy="665711"/>
            <a:chOff x="530520" y="5921708"/>
            <a:chExt cx="11535944" cy="739679"/>
          </a:xfrm>
        </p:grpSpPr>
        <p:sp>
          <p:nvSpPr>
            <p:cNvPr id="67" name="角丸四角形 66">
              <a:extLst>
                <a:ext uri="{FF2B5EF4-FFF2-40B4-BE49-F238E27FC236}">
                  <a16:creationId xmlns:a16="http://schemas.microsoft.com/office/drawing/2014/main" id="{F43B4283-53EC-D979-C7C8-0AA452F6727F}"/>
                </a:ext>
              </a:extLst>
            </p:cNvPr>
            <p:cNvSpPr/>
            <p:nvPr/>
          </p:nvSpPr>
          <p:spPr>
            <a:xfrm>
              <a:off x="530522" y="5921710"/>
              <a:ext cx="11153556" cy="725391"/>
            </a:xfrm>
            <a:prstGeom prst="roundRect">
              <a:avLst>
                <a:gd name="adj" fmla="val 19210"/>
              </a:avLst>
            </a:prstGeom>
            <a:solidFill>
              <a:schemeClr val="bg1"/>
            </a:solidFill>
            <a:ln w="8573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9" name="片側の 2 つの角を丸めた四角形 68">
              <a:extLst>
                <a:ext uri="{FF2B5EF4-FFF2-40B4-BE49-F238E27FC236}">
                  <a16:creationId xmlns:a16="http://schemas.microsoft.com/office/drawing/2014/main" id="{7F4E48BF-5772-9480-245F-F640928AFA41}"/>
                </a:ext>
              </a:extLst>
            </p:cNvPr>
            <p:cNvSpPr/>
            <p:nvPr/>
          </p:nvSpPr>
          <p:spPr>
            <a:xfrm rot="16200000">
              <a:off x="659798" y="5792432"/>
              <a:ext cx="725389" cy="983942"/>
            </a:xfrm>
            <a:prstGeom prst="round2SameRect">
              <a:avLst>
                <a:gd name="adj1" fmla="val 2135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FAEA41CF-C953-7E1B-4724-7E613AD4C686}"/>
                </a:ext>
              </a:extLst>
            </p:cNvPr>
            <p:cNvSpPr/>
            <p:nvPr/>
          </p:nvSpPr>
          <p:spPr>
            <a:xfrm>
              <a:off x="530520" y="6038721"/>
              <a:ext cx="983943" cy="499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ctr"/>
            <a:lstStyle/>
            <a:p>
              <a:pPr algn="ctr">
                <a:buClr>
                  <a:srgbClr val="FFC6C4"/>
                </a:buClr>
              </a:pPr>
              <a:r>
                <a:rPr kumimoji="1" lang="ja-IT" altLang="en-US" sz="1440" b="1" dirty="0">
                  <a:solidFill>
                    <a:srgbClr val="4C260F"/>
                  </a:solidFill>
                </a:rPr>
                <a:t>その他</a:t>
              </a:r>
              <a:endParaRPr kumimoji="1" lang="ja-JP" altLang="en-US" sz="1440">
                <a:solidFill>
                  <a:srgbClr val="4C260F"/>
                </a:solidFill>
              </a:endParaRP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BF49914D-2317-7B9B-B674-6FD77D9BC79C}"/>
                </a:ext>
              </a:extLst>
            </p:cNvPr>
            <p:cNvSpPr/>
            <p:nvPr/>
          </p:nvSpPr>
          <p:spPr>
            <a:xfrm>
              <a:off x="1514463" y="5999931"/>
              <a:ext cx="5562264" cy="661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t"/>
            <a:lstStyle/>
            <a:p>
              <a:pPr marL="308610" indent="-220028">
                <a:spcBef>
                  <a:spcPts val="4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ja-IT" altLang="en-US" sz="1260" b="1" dirty="0">
                  <a:solidFill>
                    <a:srgbClr val="4C260F"/>
                  </a:solidFill>
                </a:rPr>
                <a:t>引越し時の手続き案内、転院時の手続き案内</a:t>
              </a:r>
              <a:endParaRPr lang="en-US" altLang="ja-IT" sz="1134" b="1" dirty="0">
                <a:solidFill>
                  <a:srgbClr val="4C260F"/>
                </a:solidFill>
              </a:endParaRPr>
            </a:p>
            <a:p>
              <a:pPr marL="308610" indent="-220028">
                <a:spcBef>
                  <a:spcPts val="4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ja-IT" altLang="en-US" sz="1260" b="1" dirty="0">
                  <a:solidFill>
                    <a:srgbClr val="4C260F"/>
                  </a:solidFill>
                </a:rPr>
                <a:t>医師に拒否された際の対処方法の案内（５人に１人程度）</a:t>
              </a:r>
              <a:endParaRPr kumimoji="1" lang="ja-JP" altLang="en-US" sz="1260">
                <a:solidFill>
                  <a:srgbClr val="4C260F"/>
                </a:solidFill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9A259170-390A-EAF8-276B-DEF07C7D704D}"/>
                </a:ext>
              </a:extLst>
            </p:cNvPr>
            <p:cNvSpPr/>
            <p:nvPr/>
          </p:nvSpPr>
          <p:spPr>
            <a:xfrm>
              <a:off x="6407578" y="5999725"/>
              <a:ext cx="5507233" cy="661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t"/>
            <a:lstStyle/>
            <a:p>
              <a:pPr marL="202883" indent="-202883">
                <a:spcBef>
                  <a:spcPts val="4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ja-IT" altLang="en-US" sz="1260" b="1" dirty="0">
                  <a:solidFill>
                    <a:srgbClr val="4C260F"/>
                  </a:solidFill>
                </a:rPr>
                <a:t>　　　会社に拒否された際の対処方法の案内（３人に１人程度）</a:t>
              </a:r>
              <a:endParaRPr lang="en-US" altLang="ja-IT" sz="1134" b="1" dirty="0">
                <a:solidFill>
                  <a:srgbClr val="4C260F"/>
                </a:solidFill>
              </a:endParaRPr>
            </a:p>
            <a:p>
              <a:pPr marL="202883" indent="-202883">
                <a:spcBef>
                  <a:spcPts val="4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ja-IT" altLang="en-US" sz="1260" b="1" dirty="0">
                  <a:solidFill>
                    <a:srgbClr val="4C260F"/>
                  </a:solidFill>
                </a:rPr>
                <a:t>保険組合に拒否された際の対処方法の案内（</a:t>
              </a:r>
              <a:r>
                <a:rPr lang="en-US" altLang="ja-IT" sz="1260" b="1" dirty="0">
                  <a:solidFill>
                    <a:srgbClr val="4C260F"/>
                  </a:solidFill>
                </a:rPr>
                <a:t>20</a:t>
              </a:r>
              <a:r>
                <a:rPr lang="ja-IT" altLang="en-US" sz="1260" b="1" dirty="0">
                  <a:solidFill>
                    <a:srgbClr val="4C260F"/>
                  </a:solidFill>
                </a:rPr>
                <a:t>人に１人程度）</a:t>
              </a:r>
              <a:endParaRPr kumimoji="1" lang="ja-JP" altLang="en-US" sz="1260">
                <a:solidFill>
                  <a:srgbClr val="4C260F"/>
                </a:solidFill>
              </a:endParaRPr>
            </a:p>
          </p:txBody>
        </p:sp>
        <p:sp>
          <p:nvSpPr>
            <p:cNvPr id="82" name="山形 81">
              <a:extLst>
                <a:ext uri="{FF2B5EF4-FFF2-40B4-BE49-F238E27FC236}">
                  <a16:creationId xmlns:a16="http://schemas.microsoft.com/office/drawing/2014/main" id="{A6D140B5-CAD6-4B85-4B86-B47B1057C20D}"/>
                </a:ext>
              </a:extLst>
            </p:cNvPr>
            <p:cNvSpPr/>
            <p:nvPr/>
          </p:nvSpPr>
          <p:spPr>
            <a:xfrm>
              <a:off x="11581832" y="6067194"/>
              <a:ext cx="48463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EEF7284-E50E-EB8E-F76C-4C3EB1835CFD}"/>
              </a:ext>
            </a:extLst>
          </p:cNvPr>
          <p:cNvGrpSpPr/>
          <p:nvPr/>
        </p:nvGrpSpPr>
        <p:grpSpPr>
          <a:xfrm>
            <a:off x="919113" y="1564782"/>
            <a:ext cx="3518344" cy="4403707"/>
            <a:chOff x="919113" y="1564782"/>
            <a:chExt cx="3518344" cy="4403707"/>
          </a:xfrm>
        </p:grpSpPr>
        <p:sp>
          <p:nvSpPr>
            <p:cNvPr id="5" name="角丸四角形 4">
              <a:extLst>
                <a:ext uri="{FF2B5EF4-FFF2-40B4-BE49-F238E27FC236}">
                  <a16:creationId xmlns:a16="http://schemas.microsoft.com/office/drawing/2014/main" id="{E642FCB9-4B43-48A3-3662-2A1E8DD00595}"/>
                </a:ext>
              </a:extLst>
            </p:cNvPr>
            <p:cNvSpPr/>
            <p:nvPr/>
          </p:nvSpPr>
          <p:spPr>
            <a:xfrm>
              <a:off x="919113" y="1564783"/>
              <a:ext cx="3188970" cy="4403706"/>
            </a:xfrm>
            <a:prstGeom prst="roundRect">
              <a:avLst>
                <a:gd name="adj" fmla="val 3453"/>
              </a:avLst>
            </a:prstGeom>
            <a:solidFill>
              <a:schemeClr val="bg1"/>
            </a:solidFill>
            <a:ln w="8573">
              <a:solidFill>
                <a:srgbClr val="FFD1C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" name="片側の 2 つの角を丸めた四角形 5">
              <a:extLst>
                <a:ext uri="{FF2B5EF4-FFF2-40B4-BE49-F238E27FC236}">
                  <a16:creationId xmlns:a16="http://schemas.microsoft.com/office/drawing/2014/main" id="{A756E623-4D8A-9E7D-FF9B-A6CF17DFF585}"/>
                </a:ext>
              </a:extLst>
            </p:cNvPr>
            <p:cNvSpPr/>
            <p:nvPr/>
          </p:nvSpPr>
          <p:spPr>
            <a:xfrm>
              <a:off x="925377" y="1564782"/>
              <a:ext cx="3188969" cy="726105"/>
            </a:xfrm>
            <a:prstGeom prst="round2SameRect">
              <a:avLst>
                <a:gd name="adj1" fmla="val 21351"/>
                <a:gd name="adj2" fmla="val 0"/>
              </a:avLst>
            </a:prstGeom>
            <a:gradFill>
              <a:gsLst>
                <a:gs pos="0">
                  <a:srgbClr val="FFEAE5"/>
                </a:gs>
                <a:gs pos="83000">
                  <a:srgbClr val="FFC6C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グラフィックス 7" descr="会議 単色塗りつぶし">
              <a:extLst>
                <a:ext uri="{FF2B5EF4-FFF2-40B4-BE49-F238E27FC236}">
                  <a16:creationId xmlns:a16="http://schemas.microsoft.com/office/drawing/2014/main" id="{9BD77C9D-A6EA-235B-16E5-0F304ECD1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656299" y="1705493"/>
              <a:ext cx="469654" cy="4696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7BAA2C3-7FA2-5FB7-C5D5-480DCAB651D6}"/>
                </a:ext>
              </a:extLst>
            </p:cNvPr>
            <p:cNvSpPr txBox="1"/>
            <p:nvPr/>
          </p:nvSpPr>
          <p:spPr>
            <a:xfrm>
              <a:off x="1568152" y="1749519"/>
              <a:ext cx="2152277" cy="357329"/>
            </a:xfrm>
            <a:prstGeom prst="rect">
              <a:avLst/>
            </a:prstGeom>
            <a:noFill/>
          </p:spPr>
          <p:txBody>
            <a:bodyPr wrap="square" lIns="82296" tIns="41148" rIns="82296" bIns="41148" rtlCol="0">
              <a:spAutoFit/>
            </a:bodyPr>
            <a:lstStyle/>
            <a:p>
              <a:pPr algn="ctr"/>
              <a:r>
                <a:rPr lang="ja-IT" altLang="en-US" sz="1980" b="1" dirty="0">
                  <a:solidFill>
                    <a:schemeClr val="bg1"/>
                  </a:solidFill>
                  <a:effectLst>
                    <a:glow rad="127000">
                      <a:srgbClr val="FFB5C4"/>
                    </a:glow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退職前</a:t>
              </a:r>
              <a:endParaRPr kumimoji="1" lang="en-US" altLang="ja-JP" sz="1980" b="1" dirty="0">
                <a:solidFill>
                  <a:schemeClr val="bg1"/>
                </a:solidFill>
                <a:effectLst>
                  <a:glow rad="127000">
                    <a:srgbClr val="FFB5C4"/>
                  </a:glow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F6A5ED4-4722-66AC-E345-D470EE9529B9}"/>
                </a:ext>
              </a:extLst>
            </p:cNvPr>
            <p:cNvSpPr/>
            <p:nvPr/>
          </p:nvSpPr>
          <p:spPr>
            <a:xfrm>
              <a:off x="963171" y="2375023"/>
              <a:ext cx="3188969" cy="21404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sz="1620" b="1" dirty="0">
                  <a:solidFill>
                    <a:srgbClr val="4C260F"/>
                  </a:solidFill>
                </a:rPr>
                <a:t>通院について</a:t>
              </a:r>
              <a:endParaRPr kumimoji="1" lang="en-US" altLang="ja-JP" sz="1458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おすすめクリニック案内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88583" indent="202883">
                <a:buClr>
                  <a:srgbClr val="FFC6C4"/>
                </a:buClr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（希望者のみ）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4C260F"/>
                  </a:solidFill>
                </a:rPr>
                <a:t>予約時期、医師とのやりとり指導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88583">
                <a:buClr>
                  <a:srgbClr val="FFC6C4"/>
                </a:buClr>
              </a:pPr>
              <a:r>
                <a:rPr lang="en-US" altLang="ja-IT" sz="1440" b="1" dirty="0">
                  <a:solidFill>
                    <a:srgbClr val="4C260F"/>
                  </a:solidFill>
                </a:rPr>
                <a:t>※</a:t>
              </a:r>
              <a:r>
                <a:rPr lang="ja-IT" altLang="en-US" sz="1440" b="1" dirty="0">
                  <a:solidFill>
                    <a:srgbClr val="4C260F"/>
                  </a:solidFill>
                </a:rPr>
                <a:t>伝えてはいけないことあり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4C260F"/>
                  </a:solidFill>
                </a:rPr>
                <a:t>診断書の取得時期、方法案内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4C260F"/>
                  </a:solidFill>
                </a:rPr>
                <a:t>診断書の内容確認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88583">
                <a:buClr>
                  <a:srgbClr val="FFC6C4"/>
                </a:buClr>
              </a:pPr>
              <a:r>
                <a:rPr lang="en-US" altLang="ja-IT" sz="1440" b="1" dirty="0">
                  <a:solidFill>
                    <a:srgbClr val="4C260F"/>
                  </a:solidFill>
                </a:rPr>
                <a:t>※</a:t>
              </a:r>
              <a:r>
                <a:rPr lang="ja-IT" altLang="en-US" sz="1440" b="1" dirty="0">
                  <a:solidFill>
                    <a:srgbClr val="4C260F"/>
                  </a:solidFill>
                </a:rPr>
                <a:t>記載内容に注意点あり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4C260F"/>
                  </a:solidFill>
                </a:rPr>
                <a:t>適切な通院方法指導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342900" indent="-342900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endParaRPr kumimoji="1" lang="ja-JP" altLang="en-US" sz="1600">
                <a:solidFill>
                  <a:srgbClr val="4C260F"/>
                </a:solidFill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980CD74C-C19C-555A-84E2-F7F69C32A6B5}"/>
                </a:ext>
              </a:extLst>
            </p:cNvPr>
            <p:cNvSpPr/>
            <p:nvPr/>
          </p:nvSpPr>
          <p:spPr>
            <a:xfrm>
              <a:off x="963171" y="4454362"/>
              <a:ext cx="3188969" cy="1417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sz="1620" b="1" dirty="0">
                  <a:solidFill>
                    <a:srgbClr val="4C260F"/>
                  </a:solidFill>
                </a:rPr>
                <a:t>退職方法について</a:t>
              </a:r>
              <a:endParaRPr kumimoji="1" lang="en-US" altLang="ja-JP" sz="1458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4C260F"/>
                  </a:solidFill>
                </a:rPr>
                <a:t>会社とのやりとり指導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88583">
                <a:buClr>
                  <a:srgbClr val="FFC6C4"/>
                </a:buClr>
              </a:pPr>
              <a:r>
                <a:rPr lang="en-US" altLang="ja-IT" sz="1440" b="1" dirty="0">
                  <a:solidFill>
                    <a:srgbClr val="4C260F"/>
                  </a:solidFill>
                </a:rPr>
                <a:t>※</a:t>
              </a:r>
              <a:r>
                <a:rPr lang="ja-IT" altLang="en-US" sz="1440" b="1" dirty="0">
                  <a:solidFill>
                    <a:srgbClr val="4C260F"/>
                  </a:solidFill>
                </a:rPr>
                <a:t>伝えてはいけないことあり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4C260F"/>
                  </a:solidFill>
                </a:rPr>
                <a:t>退職日の設定案内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適切な有給休暇の取り方案内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申請書類の送付依頼指導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342900" indent="-342900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endParaRPr kumimoji="1" lang="ja-JP" altLang="en-US" sz="1600">
                <a:solidFill>
                  <a:srgbClr val="4C260F"/>
                </a:solidFill>
              </a:endParaRPr>
            </a:p>
          </p:txBody>
        </p:sp>
        <p:sp>
          <p:nvSpPr>
            <p:cNvPr id="80" name="山形 79">
              <a:extLst>
                <a:ext uri="{FF2B5EF4-FFF2-40B4-BE49-F238E27FC236}">
                  <a16:creationId xmlns:a16="http://schemas.microsoft.com/office/drawing/2014/main" id="{B6CC8DBB-B2D5-6332-C358-86AEB3D2DD8A}"/>
                </a:ext>
              </a:extLst>
            </p:cNvPr>
            <p:cNvSpPr/>
            <p:nvPr/>
          </p:nvSpPr>
          <p:spPr>
            <a:xfrm>
              <a:off x="4001288" y="3737176"/>
              <a:ext cx="436169" cy="436169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8C4D4B1A-08E9-8853-D173-BD033AAEAAA9}"/>
              </a:ext>
            </a:extLst>
          </p:cNvPr>
          <p:cNvGrpSpPr/>
          <p:nvPr/>
        </p:nvGrpSpPr>
        <p:grpSpPr>
          <a:xfrm>
            <a:off x="4335637" y="5505338"/>
            <a:ext cx="6607334" cy="360099"/>
            <a:chOff x="4335637" y="5319593"/>
            <a:chExt cx="7341482" cy="400110"/>
          </a:xfrm>
        </p:grpSpPr>
        <p:cxnSp>
          <p:nvCxnSpPr>
            <p:cNvPr id="76" name="直線矢印コネクタ 75">
              <a:extLst>
                <a:ext uri="{FF2B5EF4-FFF2-40B4-BE49-F238E27FC236}">
                  <a16:creationId xmlns:a16="http://schemas.microsoft.com/office/drawing/2014/main" id="{6E19ADEA-F202-B85C-91EA-DE0E860B833E}"/>
                </a:ext>
              </a:extLst>
            </p:cNvPr>
            <p:cNvCxnSpPr>
              <a:cxnSpLocks/>
            </p:cNvCxnSpPr>
            <p:nvPr/>
          </p:nvCxnSpPr>
          <p:spPr>
            <a:xfrm>
              <a:off x="4335637" y="5539912"/>
              <a:ext cx="7341482" cy="0"/>
            </a:xfrm>
            <a:prstGeom prst="straightConnector1">
              <a:avLst/>
            </a:prstGeom>
            <a:ln w="28575">
              <a:solidFill>
                <a:srgbClr val="4C260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C4C8E1D7-7207-3605-3B65-20FC2506F62E}"/>
                </a:ext>
              </a:extLst>
            </p:cNvPr>
            <p:cNvSpPr/>
            <p:nvPr/>
          </p:nvSpPr>
          <p:spPr>
            <a:xfrm>
              <a:off x="7277715" y="5319593"/>
              <a:ext cx="1457326" cy="400110"/>
            </a:xfrm>
            <a:prstGeom prst="rect">
              <a:avLst/>
            </a:prstGeom>
            <a:solidFill>
              <a:srgbClr val="4C26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32400" rIns="82296" bIns="41148" rtlCol="0" anchor="ctr"/>
            <a:lstStyle/>
            <a:p>
              <a:pPr algn="ctr"/>
              <a:r>
                <a:rPr kumimoji="1" lang="ja-IT" altLang="en-US" sz="144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</a:effectLst>
                </a:rPr>
                <a:t>退職</a:t>
              </a:r>
              <a:r>
                <a:rPr lang="ja-IT" altLang="en-US" sz="144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</a:effectLst>
                </a:rPr>
                <a:t>後</a:t>
              </a:r>
              <a:endParaRPr kumimoji="1" lang="ja-JP" altLang="en-US" sz="1440" b="1">
                <a:solidFill>
                  <a:srgbClr val="4C260F"/>
                </a:solidFill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89FE5FFA-4755-8A26-83BC-BEBCFA27F46C}"/>
              </a:ext>
            </a:extLst>
          </p:cNvPr>
          <p:cNvGrpSpPr/>
          <p:nvPr/>
        </p:nvGrpSpPr>
        <p:grpSpPr>
          <a:xfrm>
            <a:off x="718690" y="769285"/>
            <a:ext cx="10774905" cy="738664"/>
            <a:chOff x="718690" y="769285"/>
            <a:chExt cx="10774905" cy="738664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01AA3FC-C62F-190E-AFF5-273E3BC4B72A}"/>
                </a:ext>
              </a:extLst>
            </p:cNvPr>
            <p:cNvSpPr/>
            <p:nvPr/>
          </p:nvSpPr>
          <p:spPr>
            <a:xfrm>
              <a:off x="4492652" y="1162739"/>
              <a:ext cx="6588000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ED25DD59-C15B-AF7B-F434-808D62B82B21}"/>
                </a:ext>
              </a:extLst>
            </p:cNvPr>
            <p:cNvSpPr txBox="1"/>
            <p:nvPr/>
          </p:nvSpPr>
          <p:spPr>
            <a:xfrm>
              <a:off x="1318413" y="769285"/>
              <a:ext cx="101751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ja-IT" altLang="en-US" sz="2000" b="1" dirty="0">
                  <a:solidFill>
                    <a:srgbClr val="4C260F"/>
                  </a:solidFill>
                </a:rPr>
                <a:t>→赤文字の箇所のみ代行→</a:t>
              </a:r>
              <a:r>
                <a:rPr lang="ja-JP" altLang="en-US" sz="2000" b="1">
                  <a:solidFill>
                    <a:srgbClr val="4C260F"/>
                  </a:solidFill>
                </a:rPr>
                <a:t> </a:t>
              </a:r>
              <a:r>
                <a:rPr lang="it-IT" altLang="ja-JP" sz="2000" b="1" dirty="0">
                  <a:solidFill>
                    <a:srgbClr val="4C260F"/>
                  </a:solidFill>
                </a:rPr>
                <a:t>1</a:t>
              </a:r>
              <a:r>
                <a:rPr lang="ja-IT" altLang="en-US" sz="2000" b="1" dirty="0">
                  <a:solidFill>
                    <a:srgbClr val="4C260F"/>
                  </a:solidFill>
                </a:rPr>
                <a:t>回につき５万円程度</a:t>
              </a:r>
              <a:r>
                <a:rPr lang="en-US" altLang="ja-IT" sz="2000" b="1" dirty="0">
                  <a:solidFill>
                    <a:srgbClr val="4C260F"/>
                  </a:solidFill>
                </a:rPr>
                <a:t> </a:t>
              </a:r>
              <a:r>
                <a:rPr lang="ja-IT" altLang="en-US" sz="2000" b="1" dirty="0">
                  <a:solidFill>
                    <a:srgbClr val="4C260F"/>
                  </a:solidFill>
                </a:rPr>
                <a:t>→</a:t>
              </a:r>
              <a:r>
                <a:rPr lang="en-US" altLang="ja-IT" sz="2000" b="1" dirty="0">
                  <a:solidFill>
                    <a:srgbClr val="4C260F"/>
                  </a:solidFill>
                </a:rPr>
                <a:t> 5</a:t>
              </a:r>
              <a:r>
                <a:rPr lang="ja-IT" altLang="en-US" sz="2000" b="1" dirty="0">
                  <a:solidFill>
                    <a:srgbClr val="4C260F"/>
                  </a:solidFill>
                </a:rPr>
                <a:t>万円</a:t>
              </a:r>
              <a:r>
                <a:rPr lang="ja-JP" altLang="en-US" sz="2000" b="1">
                  <a:solidFill>
                    <a:srgbClr val="4C260F"/>
                  </a:solidFill>
                </a:rPr>
                <a:t> </a:t>
              </a:r>
              <a:r>
                <a:rPr lang="it-IT" altLang="ja-JP" sz="2000" b="1" dirty="0">
                  <a:solidFill>
                    <a:srgbClr val="4C260F"/>
                  </a:solidFill>
                </a:rPr>
                <a:t>x </a:t>
              </a:r>
              <a:r>
                <a:rPr lang="en-US" altLang="ja-IT" sz="2000" b="1" dirty="0">
                  <a:solidFill>
                    <a:srgbClr val="4C260F"/>
                  </a:solidFill>
                </a:rPr>
                <a:t>18</a:t>
              </a:r>
              <a:r>
                <a:rPr lang="ja-IT" altLang="en-US" sz="2000" b="1" dirty="0">
                  <a:solidFill>
                    <a:srgbClr val="4C260F"/>
                  </a:solidFill>
                </a:rPr>
                <a:t>ヶ月</a:t>
              </a:r>
              <a:r>
                <a:rPr lang="ja-JP" altLang="en-US" sz="2000" b="1">
                  <a:solidFill>
                    <a:srgbClr val="4C260F"/>
                  </a:solidFill>
                </a:rPr>
                <a:t> </a:t>
              </a:r>
              <a:r>
                <a:rPr lang="it-IT" altLang="ja-JP" sz="2000" b="1" dirty="0">
                  <a:solidFill>
                    <a:srgbClr val="4C260F"/>
                  </a:solidFill>
                </a:rPr>
                <a:t>= </a:t>
              </a:r>
              <a:r>
                <a:rPr lang="en-US" altLang="ja-IT" sz="26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90</a:t>
              </a:r>
              <a:r>
                <a:rPr lang="ja-IT" altLang="en-US" sz="26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万円！</a:t>
              </a:r>
              <a:endParaRPr lang="en-US" altLang="ja-IT" sz="26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  <a:p>
              <a:pPr>
                <a:buClr>
                  <a:srgbClr val="FFB5C4"/>
                </a:buClr>
              </a:pPr>
              <a:r>
                <a:rPr lang="en-US" altLang="ja-IT" sz="1600" b="1" dirty="0">
                  <a:solidFill>
                    <a:srgbClr val="4C260F"/>
                  </a:solidFill>
                </a:rPr>
                <a:t>※</a:t>
              </a:r>
              <a:r>
                <a:rPr lang="ja-IT" altLang="en-US" sz="1600" b="1" dirty="0">
                  <a:solidFill>
                    <a:srgbClr val="4C260F"/>
                  </a:solidFill>
                </a:rPr>
                <a:t>着手金や相談料を取ることが多く、返金保証もない！</a:t>
              </a:r>
              <a:endParaRPr lang="en-US" altLang="ja-IT" sz="1600" b="1" dirty="0">
                <a:solidFill>
                  <a:srgbClr val="4C260F"/>
                </a:solidFill>
              </a:endParaRPr>
            </a:p>
          </p:txBody>
        </p:sp>
        <p:pic>
          <p:nvPicPr>
            <p:cNvPr id="3" name="グラフィックス 2" descr="滑りやすい 単色塗りつぶし">
              <a:extLst>
                <a:ext uri="{FF2B5EF4-FFF2-40B4-BE49-F238E27FC236}">
                  <a16:creationId xmlns:a16="http://schemas.microsoft.com/office/drawing/2014/main" id="{95F8A505-2D53-7F53-6C5A-15F4AB9AE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8690" y="888252"/>
              <a:ext cx="599723" cy="599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309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2E95DF-6240-DCE1-AB82-634F1CCC456C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社会保険給付金アシストの特徴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CA87210-FAB8-CAB5-C142-C8A25BD4836F}"/>
              </a:ext>
            </a:extLst>
          </p:cNvPr>
          <p:cNvGrpSpPr/>
          <p:nvPr/>
        </p:nvGrpSpPr>
        <p:grpSpPr>
          <a:xfrm>
            <a:off x="850146" y="1248951"/>
            <a:ext cx="3290937" cy="4871627"/>
            <a:chOff x="850146" y="1248951"/>
            <a:chExt cx="3290937" cy="4871627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F8D0F85F-1497-D702-0F2E-15CE62824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205" y="1286881"/>
              <a:ext cx="3172878" cy="4833697"/>
            </a:xfrm>
            <a:prstGeom prst="roundRect">
              <a:avLst>
                <a:gd name="adj" fmla="val 1103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821E70F-1E7A-B6CD-9C81-094079FA3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205" y="1286881"/>
              <a:ext cx="3172878" cy="3462097"/>
            </a:xfrm>
            <a:prstGeom prst="round2SameRect">
              <a:avLst>
                <a:gd name="adj1" fmla="val 10622"/>
                <a:gd name="adj2" fmla="val 0"/>
              </a:avLst>
            </a:prstGeom>
            <a:gradFill>
              <a:gsLst>
                <a:gs pos="0">
                  <a:schemeClr val="bg1"/>
                </a:gs>
                <a:gs pos="83000">
                  <a:srgbClr val="FFE1E5"/>
                </a:gs>
              </a:gsLst>
              <a:lin ang="0" scaled="0"/>
            </a:gradFill>
            <a:ln w="9525" cap="flat">
              <a:solidFill>
                <a:srgbClr val="FFB5C4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C974876-0958-95FC-56DD-2E1DE28BB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764" y="4321818"/>
              <a:ext cx="1424529" cy="1425860"/>
            </a:xfrm>
            <a:custGeom>
              <a:avLst/>
              <a:gdLst>
                <a:gd name="T0" fmla="*/ 4748 w 4749"/>
                <a:gd name="T1" fmla="*/ 2375 h 4750"/>
                <a:gd name="T2" fmla="*/ 4748 w 4749"/>
                <a:gd name="T3" fmla="*/ 2375 h 4750"/>
                <a:gd name="T4" fmla="*/ 2374 w 4749"/>
                <a:gd name="T5" fmla="*/ 4749 h 4750"/>
                <a:gd name="T6" fmla="*/ 2374 w 4749"/>
                <a:gd name="T7" fmla="*/ 4749 h 4750"/>
                <a:gd name="T8" fmla="*/ 0 w 4749"/>
                <a:gd name="T9" fmla="*/ 2375 h 4750"/>
                <a:gd name="T10" fmla="*/ 0 w 4749"/>
                <a:gd name="T11" fmla="*/ 2375 h 4750"/>
                <a:gd name="T12" fmla="*/ 2374 w 4749"/>
                <a:gd name="T13" fmla="*/ 0 h 4750"/>
                <a:gd name="T14" fmla="*/ 2374 w 4749"/>
                <a:gd name="T15" fmla="*/ 0 h 4750"/>
                <a:gd name="T16" fmla="*/ 4748 w 4749"/>
                <a:gd name="T17" fmla="*/ 2375 h 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9" h="4750">
                  <a:moveTo>
                    <a:pt x="4748" y="2375"/>
                  </a:moveTo>
                  <a:lnTo>
                    <a:pt x="4748" y="2375"/>
                  </a:lnTo>
                  <a:cubicBezTo>
                    <a:pt x="4748" y="3686"/>
                    <a:pt x="3685" y="4749"/>
                    <a:pt x="2374" y="4749"/>
                  </a:cubicBezTo>
                  <a:lnTo>
                    <a:pt x="2374" y="4749"/>
                  </a:lnTo>
                  <a:cubicBezTo>
                    <a:pt x="1063" y="4749"/>
                    <a:pt x="0" y="3686"/>
                    <a:pt x="0" y="2375"/>
                  </a:cubicBezTo>
                  <a:lnTo>
                    <a:pt x="0" y="2375"/>
                  </a:lnTo>
                  <a:cubicBezTo>
                    <a:pt x="0" y="1063"/>
                    <a:pt x="1063" y="0"/>
                    <a:pt x="2374" y="0"/>
                  </a:cubicBezTo>
                  <a:lnTo>
                    <a:pt x="2374" y="0"/>
                  </a:lnTo>
                  <a:cubicBezTo>
                    <a:pt x="3685" y="0"/>
                    <a:pt x="4748" y="1063"/>
                    <a:pt x="4748" y="2375"/>
                  </a:cubicBezTo>
                </a:path>
              </a:pathLst>
            </a:custGeom>
            <a:solidFill>
              <a:srgbClr val="FFB5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FAE06281-056D-907F-60BA-CCA94DD4C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257" y="1248951"/>
              <a:ext cx="902821" cy="903385"/>
            </a:xfrm>
            <a:custGeom>
              <a:avLst/>
              <a:gdLst>
                <a:gd name="T0" fmla="*/ 1946 w 1947"/>
                <a:gd name="T1" fmla="*/ 0 h 1947"/>
                <a:gd name="T2" fmla="*/ 0 w 1947"/>
                <a:gd name="T3" fmla="*/ 1946 h 1947"/>
                <a:gd name="T4" fmla="*/ 0 w 1947"/>
                <a:gd name="T5" fmla="*/ 1224 h 1947"/>
                <a:gd name="T6" fmla="*/ 1224 w 1947"/>
                <a:gd name="T7" fmla="*/ 0 h 1947"/>
                <a:gd name="T8" fmla="*/ 1946 w 1947"/>
                <a:gd name="T9" fmla="*/ 0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7" h="1947">
                  <a:moveTo>
                    <a:pt x="1946" y="0"/>
                  </a:moveTo>
                  <a:lnTo>
                    <a:pt x="0" y="1946"/>
                  </a:lnTo>
                  <a:lnTo>
                    <a:pt x="0" y="1224"/>
                  </a:lnTo>
                  <a:lnTo>
                    <a:pt x="1224" y="0"/>
                  </a:lnTo>
                  <a:lnTo>
                    <a:pt x="1946" y="0"/>
                  </a:lnTo>
                </a:path>
              </a:pathLst>
            </a:custGeom>
            <a:solidFill>
              <a:srgbClr val="FFB5C4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6AD36607-F45B-4D94-DD80-90FA38A95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263" y="1248951"/>
              <a:ext cx="77164" cy="38835"/>
            </a:xfrm>
            <a:custGeom>
              <a:avLst/>
              <a:gdLst>
                <a:gd name="T0" fmla="*/ 81 w 163"/>
                <a:gd name="T1" fmla="*/ 0 h 82"/>
                <a:gd name="T2" fmla="*/ 0 w 163"/>
                <a:gd name="T3" fmla="*/ 81 h 82"/>
                <a:gd name="T4" fmla="*/ 162 w 163"/>
                <a:gd name="T5" fmla="*/ 81 h 82"/>
                <a:gd name="T6" fmla="*/ 81 w 163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82">
                  <a:moveTo>
                    <a:pt x="81" y="0"/>
                  </a:moveTo>
                  <a:lnTo>
                    <a:pt x="0" y="81"/>
                  </a:lnTo>
                  <a:lnTo>
                    <a:pt x="162" y="81"/>
                  </a:lnTo>
                  <a:lnTo>
                    <a:pt x="8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37" name="TextBox 54">
              <a:extLst>
                <a:ext uri="{FF2B5EF4-FFF2-40B4-BE49-F238E27FC236}">
                  <a16:creationId xmlns:a16="http://schemas.microsoft.com/office/drawing/2014/main" id="{F9F8DBA7-6640-9E5B-654A-DEEB39A364CD}"/>
                </a:ext>
              </a:extLst>
            </p:cNvPr>
            <p:cNvSpPr txBox="1"/>
            <p:nvPr/>
          </p:nvSpPr>
          <p:spPr>
            <a:xfrm rot="18900000">
              <a:off x="850146" y="1479493"/>
              <a:ext cx="894796" cy="277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Poppins" pitchFamily="2" charset="77"/>
                  <a:ea typeface="League Spartan" charset="0"/>
                  <a:cs typeface="Poppins" pitchFamily="2" charset="77"/>
                </a:rPr>
                <a:t>POPULAR</a:t>
              </a: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E98F505A-9014-4465-08C0-EF209DE4B960}"/>
                </a:ext>
              </a:extLst>
            </p:cNvPr>
            <p:cNvSpPr txBox="1"/>
            <p:nvPr/>
          </p:nvSpPr>
          <p:spPr>
            <a:xfrm rot="20184928">
              <a:off x="1085064" y="2195200"/>
              <a:ext cx="294183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en-US" altLang="ja-JP" sz="2800" b="1" i="0" dirty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24</a:t>
              </a:r>
              <a:r>
                <a:rPr lang="ja-JP" altLang="en-US" sz="2800" b="1" i="0" dirty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時間</a:t>
              </a:r>
              <a:r>
                <a:rPr lang="en-US" altLang="ja-JP" sz="2800" b="1" i="0" dirty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365</a:t>
              </a:r>
              <a:r>
                <a:rPr lang="ja-JP" altLang="en-US" sz="2800" b="1" i="0" dirty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日</a:t>
              </a:r>
              <a:endParaRPr lang="en-US" altLang="ja-JP" sz="2800" b="1" i="0" dirty="0">
                <a:solidFill>
                  <a:srgbClr val="4C260F"/>
                </a:solidFill>
                <a:effectLst>
                  <a:glow rad="127000">
                    <a:srgbClr val="FFC6C4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indent="452438"/>
              <a:r>
                <a:rPr lang="ja-JP" altLang="en-US" sz="2800" b="1" i="0" dirty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相談可能</a:t>
              </a:r>
              <a:endParaRPr kumimoji="1" lang="ja-JP" altLang="en-US" sz="2800" b="1" dirty="0">
                <a:solidFill>
                  <a:srgbClr val="4C260F"/>
                </a:solidFill>
                <a:effectLst>
                  <a:glow rad="127000">
                    <a:srgbClr val="FFC6C4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73" name="グラフィックス 72" descr="役員室 単色塗りつぶし">
              <a:extLst>
                <a:ext uri="{FF2B5EF4-FFF2-40B4-BE49-F238E27FC236}">
                  <a16:creationId xmlns:a16="http://schemas.microsoft.com/office/drawing/2014/main" id="{50761E7E-29EA-7ABC-114B-F04FEA6B2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160120" y="4656962"/>
              <a:ext cx="777815" cy="7778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E371B953-913B-DB39-7C54-EFB83072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F6594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0862" y="3424980"/>
              <a:ext cx="877873" cy="877873"/>
            </a:xfrm>
            <a:prstGeom prst="rect">
              <a:avLst/>
            </a:prstGeom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3EED939-F5AC-1469-30B1-364B1B3A5202}"/>
              </a:ext>
            </a:extLst>
          </p:cNvPr>
          <p:cNvGrpSpPr/>
          <p:nvPr/>
        </p:nvGrpSpPr>
        <p:grpSpPr>
          <a:xfrm>
            <a:off x="4456200" y="1248951"/>
            <a:ext cx="3290937" cy="4871627"/>
            <a:chOff x="4456200" y="1248951"/>
            <a:chExt cx="3290937" cy="4871627"/>
          </a:xfrm>
        </p:grpSpPr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E77C782C-B2C6-3EF6-709C-B62745C34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259" y="1286881"/>
              <a:ext cx="3172878" cy="4833697"/>
            </a:xfrm>
            <a:prstGeom prst="roundRect">
              <a:avLst>
                <a:gd name="adj" fmla="val 1103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00C14DD8-D0B0-3957-1BC6-1617C7565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259" y="1286881"/>
              <a:ext cx="3172878" cy="3462097"/>
            </a:xfrm>
            <a:prstGeom prst="round2SameRect">
              <a:avLst>
                <a:gd name="adj1" fmla="val 9692"/>
                <a:gd name="adj2" fmla="val 0"/>
              </a:avLst>
            </a:prstGeom>
            <a:gradFill>
              <a:gsLst>
                <a:gs pos="0">
                  <a:srgbClr val="FFE1E5"/>
                </a:gs>
                <a:gs pos="83000">
                  <a:srgbClr val="FFC6C4"/>
                </a:gs>
              </a:gsLst>
              <a:lin ang="0" scaled="0"/>
            </a:gradFill>
            <a:ln w="9525" cap="flat">
              <a:solidFill>
                <a:srgbClr val="FFB5C4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/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23C14593-8D76-A32C-EDBF-0320024B9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433" y="4321818"/>
              <a:ext cx="1424529" cy="1425860"/>
            </a:xfrm>
            <a:custGeom>
              <a:avLst/>
              <a:gdLst>
                <a:gd name="T0" fmla="*/ 4748 w 4749"/>
                <a:gd name="T1" fmla="*/ 2375 h 4750"/>
                <a:gd name="T2" fmla="*/ 4748 w 4749"/>
                <a:gd name="T3" fmla="*/ 2375 h 4750"/>
                <a:gd name="T4" fmla="*/ 2374 w 4749"/>
                <a:gd name="T5" fmla="*/ 4749 h 4750"/>
                <a:gd name="T6" fmla="*/ 2374 w 4749"/>
                <a:gd name="T7" fmla="*/ 4749 h 4750"/>
                <a:gd name="T8" fmla="*/ 0 w 4749"/>
                <a:gd name="T9" fmla="*/ 2375 h 4750"/>
                <a:gd name="T10" fmla="*/ 0 w 4749"/>
                <a:gd name="T11" fmla="*/ 2375 h 4750"/>
                <a:gd name="T12" fmla="*/ 2374 w 4749"/>
                <a:gd name="T13" fmla="*/ 0 h 4750"/>
                <a:gd name="T14" fmla="*/ 2374 w 4749"/>
                <a:gd name="T15" fmla="*/ 0 h 4750"/>
                <a:gd name="T16" fmla="*/ 4748 w 4749"/>
                <a:gd name="T17" fmla="*/ 2375 h 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9" h="4750">
                  <a:moveTo>
                    <a:pt x="4748" y="2375"/>
                  </a:moveTo>
                  <a:lnTo>
                    <a:pt x="4748" y="2375"/>
                  </a:lnTo>
                  <a:cubicBezTo>
                    <a:pt x="4748" y="3686"/>
                    <a:pt x="3685" y="4749"/>
                    <a:pt x="2374" y="4749"/>
                  </a:cubicBezTo>
                  <a:lnTo>
                    <a:pt x="2374" y="4749"/>
                  </a:lnTo>
                  <a:cubicBezTo>
                    <a:pt x="1063" y="4749"/>
                    <a:pt x="0" y="3686"/>
                    <a:pt x="0" y="2375"/>
                  </a:cubicBezTo>
                  <a:lnTo>
                    <a:pt x="0" y="2375"/>
                  </a:lnTo>
                  <a:cubicBezTo>
                    <a:pt x="0" y="1063"/>
                    <a:pt x="1063" y="0"/>
                    <a:pt x="2374" y="0"/>
                  </a:cubicBezTo>
                  <a:lnTo>
                    <a:pt x="2374" y="0"/>
                  </a:lnTo>
                  <a:cubicBezTo>
                    <a:pt x="3685" y="0"/>
                    <a:pt x="4748" y="1063"/>
                    <a:pt x="4748" y="2375"/>
                  </a:cubicBezTo>
                </a:path>
              </a:pathLst>
            </a:custGeom>
            <a:solidFill>
              <a:srgbClr val="FFB5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3266" dirty="0"/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0331FD62-3418-48BF-CF99-512F60B94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311" y="1248951"/>
              <a:ext cx="902821" cy="903385"/>
            </a:xfrm>
            <a:custGeom>
              <a:avLst/>
              <a:gdLst>
                <a:gd name="T0" fmla="*/ 1946 w 1947"/>
                <a:gd name="T1" fmla="*/ 0 h 1947"/>
                <a:gd name="T2" fmla="*/ 0 w 1947"/>
                <a:gd name="T3" fmla="*/ 1946 h 1947"/>
                <a:gd name="T4" fmla="*/ 0 w 1947"/>
                <a:gd name="T5" fmla="*/ 1224 h 1947"/>
                <a:gd name="T6" fmla="*/ 1224 w 1947"/>
                <a:gd name="T7" fmla="*/ 0 h 1947"/>
                <a:gd name="T8" fmla="*/ 1946 w 1947"/>
                <a:gd name="T9" fmla="*/ 0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7" h="1947">
                  <a:moveTo>
                    <a:pt x="1946" y="0"/>
                  </a:moveTo>
                  <a:lnTo>
                    <a:pt x="0" y="1946"/>
                  </a:lnTo>
                  <a:lnTo>
                    <a:pt x="0" y="1224"/>
                  </a:lnTo>
                  <a:lnTo>
                    <a:pt x="1224" y="0"/>
                  </a:lnTo>
                  <a:lnTo>
                    <a:pt x="1946" y="0"/>
                  </a:lnTo>
                </a:path>
              </a:pathLst>
            </a:custGeom>
            <a:solidFill>
              <a:srgbClr val="FFB5C4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54B840A8-5863-BCB3-048A-A06C2D5CF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317" y="1248951"/>
              <a:ext cx="77164" cy="38835"/>
            </a:xfrm>
            <a:custGeom>
              <a:avLst/>
              <a:gdLst>
                <a:gd name="T0" fmla="*/ 81 w 163"/>
                <a:gd name="T1" fmla="*/ 0 h 82"/>
                <a:gd name="T2" fmla="*/ 0 w 163"/>
                <a:gd name="T3" fmla="*/ 81 h 82"/>
                <a:gd name="T4" fmla="*/ 162 w 163"/>
                <a:gd name="T5" fmla="*/ 81 h 82"/>
                <a:gd name="T6" fmla="*/ 81 w 163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82">
                  <a:moveTo>
                    <a:pt x="81" y="0"/>
                  </a:moveTo>
                  <a:lnTo>
                    <a:pt x="0" y="81"/>
                  </a:lnTo>
                  <a:lnTo>
                    <a:pt x="162" y="81"/>
                  </a:lnTo>
                  <a:lnTo>
                    <a:pt x="8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68" name="TextBox 54">
              <a:extLst>
                <a:ext uri="{FF2B5EF4-FFF2-40B4-BE49-F238E27FC236}">
                  <a16:creationId xmlns:a16="http://schemas.microsoft.com/office/drawing/2014/main" id="{192C8EB4-D7B0-1585-083E-94E9195023D0}"/>
                </a:ext>
              </a:extLst>
            </p:cNvPr>
            <p:cNvSpPr txBox="1"/>
            <p:nvPr/>
          </p:nvSpPr>
          <p:spPr>
            <a:xfrm rot="18900000">
              <a:off x="4456200" y="1479493"/>
              <a:ext cx="894796" cy="277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Poppins" pitchFamily="2" charset="77"/>
                  <a:ea typeface="League Spartan" charset="0"/>
                  <a:cs typeface="Poppins" pitchFamily="2" charset="77"/>
                </a:rPr>
                <a:t>POPULAR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6101E6B6-5E58-F44B-CB24-7A2A48ACB293}"/>
                </a:ext>
              </a:extLst>
            </p:cNvPr>
            <p:cNvSpPr txBox="1"/>
            <p:nvPr/>
          </p:nvSpPr>
          <p:spPr>
            <a:xfrm rot="20184928">
              <a:off x="4760314" y="218586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ja-JP" altLang="en-US" sz="2800" b="1" i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全額返金保証</a:t>
              </a:r>
              <a:endParaRPr kumimoji="1" lang="ja-JP" altLang="en-US" sz="2800" b="1">
                <a:solidFill>
                  <a:srgbClr val="4C260F"/>
                </a:solidFill>
                <a:effectLst>
                  <a:glow rad="127000">
                    <a:srgbClr val="FFC6C4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74" name="グラフィックス 73" descr="振替 1 単色塗りつぶし">
              <a:extLst>
                <a:ext uri="{FF2B5EF4-FFF2-40B4-BE49-F238E27FC236}">
                  <a16:creationId xmlns:a16="http://schemas.microsoft.com/office/drawing/2014/main" id="{B5C0B77D-2A0B-954B-CB26-6692F5C2C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816915" y="4583221"/>
              <a:ext cx="630335" cy="6303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6" name="グラフィックス 75" descr="手のひら 単色塗りつぶし">
              <a:extLst>
                <a:ext uri="{FF2B5EF4-FFF2-40B4-BE49-F238E27FC236}">
                  <a16:creationId xmlns:a16="http://schemas.microsoft.com/office/drawing/2014/main" id="{DE749093-723B-1EE6-60EA-9FCBB4092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785988" y="4898389"/>
              <a:ext cx="777815" cy="7778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01F17FD4-81ED-9E75-87B9-2591D9FA5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EAF1F4"/>
                </a:clrFrom>
                <a:clrTo>
                  <a:srgbClr val="EAF1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6505233" y="3391491"/>
              <a:ext cx="1083681" cy="1083681"/>
            </a:xfrm>
            <a:custGeom>
              <a:avLst/>
              <a:gdLst>
                <a:gd name="connsiteX0" fmla="*/ 0 w 1733125"/>
                <a:gd name="connsiteY0" fmla="*/ 0 h 1733125"/>
                <a:gd name="connsiteX1" fmla="*/ 1733125 w 1733125"/>
                <a:gd name="connsiteY1" fmla="*/ 0 h 1733125"/>
                <a:gd name="connsiteX2" fmla="*/ 1733125 w 1733125"/>
                <a:gd name="connsiteY2" fmla="*/ 1733125 h 1733125"/>
                <a:gd name="connsiteX3" fmla="*/ 0 w 1733125"/>
                <a:gd name="connsiteY3" fmla="*/ 1733125 h 173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125" h="1733125">
                  <a:moveTo>
                    <a:pt x="0" y="0"/>
                  </a:moveTo>
                  <a:lnTo>
                    <a:pt x="1733125" y="0"/>
                  </a:lnTo>
                  <a:lnTo>
                    <a:pt x="1733125" y="1733125"/>
                  </a:lnTo>
                  <a:lnTo>
                    <a:pt x="0" y="1733125"/>
                  </a:lnTo>
                  <a:close/>
                </a:path>
              </a:pathLst>
            </a:cu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7E05208-7583-497D-B275-3CA546711826}"/>
              </a:ext>
            </a:extLst>
          </p:cNvPr>
          <p:cNvGrpSpPr/>
          <p:nvPr/>
        </p:nvGrpSpPr>
        <p:grpSpPr>
          <a:xfrm>
            <a:off x="8062254" y="1251686"/>
            <a:ext cx="3314448" cy="4868892"/>
            <a:chOff x="8062254" y="1251686"/>
            <a:chExt cx="3314448" cy="4868892"/>
          </a:xfrm>
        </p:grpSpPr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CD0CF290-A1DE-B1C6-4335-B4F4AD652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313" y="1289616"/>
              <a:ext cx="3172878" cy="4830962"/>
            </a:xfrm>
            <a:prstGeom prst="roundRect">
              <a:avLst>
                <a:gd name="adj" fmla="val 1103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A3854A58-53B3-579C-EC40-162877D9A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313" y="1289616"/>
              <a:ext cx="3172878" cy="3459362"/>
            </a:xfrm>
            <a:prstGeom prst="round2SameRect">
              <a:avLst>
                <a:gd name="adj1" fmla="val 10157"/>
                <a:gd name="adj2" fmla="val 0"/>
              </a:avLst>
            </a:prstGeom>
            <a:solidFill>
              <a:srgbClr val="FFC6C4"/>
            </a:solidFill>
            <a:ln w="9525" cap="flat">
              <a:solidFill>
                <a:srgbClr val="FFB5C4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73806E6B-FFE8-C261-36B8-7D526FEAD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4487" y="4321818"/>
              <a:ext cx="1424529" cy="1425860"/>
            </a:xfrm>
            <a:custGeom>
              <a:avLst/>
              <a:gdLst>
                <a:gd name="T0" fmla="*/ 4748 w 4749"/>
                <a:gd name="T1" fmla="*/ 2375 h 4750"/>
                <a:gd name="T2" fmla="*/ 4748 w 4749"/>
                <a:gd name="T3" fmla="*/ 2375 h 4750"/>
                <a:gd name="T4" fmla="*/ 2374 w 4749"/>
                <a:gd name="T5" fmla="*/ 4749 h 4750"/>
                <a:gd name="T6" fmla="*/ 2374 w 4749"/>
                <a:gd name="T7" fmla="*/ 4749 h 4750"/>
                <a:gd name="T8" fmla="*/ 0 w 4749"/>
                <a:gd name="T9" fmla="*/ 2375 h 4750"/>
                <a:gd name="T10" fmla="*/ 0 w 4749"/>
                <a:gd name="T11" fmla="*/ 2375 h 4750"/>
                <a:gd name="T12" fmla="*/ 2374 w 4749"/>
                <a:gd name="T13" fmla="*/ 0 h 4750"/>
                <a:gd name="T14" fmla="*/ 2374 w 4749"/>
                <a:gd name="T15" fmla="*/ 0 h 4750"/>
                <a:gd name="T16" fmla="*/ 4748 w 4749"/>
                <a:gd name="T17" fmla="*/ 2375 h 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9" h="4750">
                  <a:moveTo>
                    <a:pt x="4748" y="2375"/>
                  </a:moveTo>
                  <a:lnTo>
                    <a:pt x="4748" y="2375"/>
                  </a:lnTo>
                  <a:cubicBezTo>
                    <a:pt x="4748" y="3686"/>
                    <a:pt x="3685" y="4749"/>
                    <a:pt x="2374" y="4749"/>
                  </a:cubicBezTo>
                  <a:lnTo>
                    <a:pt x="2374" y="4749"/>
                  </a:lnTo>
                  <a:cubicBezTo>
                    <a:pt x="1063" y="4749"/>
                    <a:pt x="0" y="3686"/>
                    <a:pt x="0" y="2375"/>
                  </a:cubicBezTo>
                  <a:lnTo>
                    <a:pt x="0" y="2375"/>
                  </a:lnTo>
                  <a:cubicBezTo>
                    <a:pt x="0" y="1063"/>
                    <a:pt x="1063" y="0"/>
                    <a:pt x="2374" y="0"/>
                  </a:cubicBezTo>
                  <a:lnTo>
                    <a:pt x="2374" y="0"/>
                  </a:lnTo>
                  <a:cubicBezTo>
                    <a:pt x="3685" y="0"/>
                    <a:pt x="4748" y="1063"/>
                    <a:pt x="4748" y="2375"/>
                  </a:cubicBezTo>
                </a:path>
              </a:pathLst>
            </a:custGeom>
            <a:solidFill>
              <a:srgbClr val="FFB5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D62BAAF0-E86C-CF91-6B7B-E4EC686B2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4365" y="1251686"/>
              <a:ext cx="902821" cy="903385"/>
            </a:xfrm>
            <a:custGeom>
              <a:avLst/>
              <a:gdLst>
                <a:gd name="T0" fmla="*/ 1946 w 1947"/>
                <a:gd name="T1" fmla="*/ 0 h 1947"/>
                <a:gd name="T2" fmla="*/ 0 w 1947"/>
                <a:gd name="T3" fmla="*/ 1946 h 1947"/>
                <a:gd name="T4" fmla="*/ 0 w 1947"/>
                <a:gd name="T5" fmla="*/ 1224 h 1947"/>
                <a:gd name="T6" fmla="*/ 1224 w 1947"/>
                <a:gd name="T7" fmla="*/ 0 h 1947"/>
                <a:gd name="T8" fmla="*/ 1946 w 1947"/>
                <a:gd name="T9" fmla="*/ 0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7" h="1947">
                  <a:moveTo>
                    <a:pt x="1946" y="0"/>
                  </a:moveTo>
                  <a:lnTo>
                    <a:pt x="0" y="1946"/>
                  </a:lnTo>
                  <a:lnTo>
                    <a:pt x="0" y="1224"/>
                  </a:lnTo>
                  <a:lnTo>
                    <a:pt x="1224" y="0"/>
                  </a:lnTo>
                  <a:lnTo>
                    <a:pt x="1946" y="0"/>
                  </a:lnTo>
                </a:path>
              </a:pathLst>
            </a:custGeom>
            <a:solidFill>
              <a:srgbClr val="FFB5C4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58D808D0-6BA9-A15E-9CF2-77E5B5308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6371" y="1251686"/>
              <a:ext cx="77164" cy="38835"/>
            </a:xfrm>
            <a:custGeom>
              <a:avLst/>
              <a:gdLst>
                <a:gd name="T0" fmla="*/ 81 w 163"/>
                <a:gd name="T1" fmla="*/ 0 h 82"/>
                <a:gd name="T2" fmla="*/ 0 w 163"/>
                <a:gd name="T3" fmla="*/ 81 h 82"/>
                <a:gd name="T4" fmla="*/ 162 w 163"/>
                <a:gd name="T5" fmla="*/ 81 h 82"/>
                <a:gd name="T6" fmla="*/ 81 w 163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82">
                  <a:moveTo>
                    <a:pt x="81" y="0"/>
                  </a:moveTo>
                  <a:lnTo>
                    <a:pt x="0" y="81"/>
                  </a:lnTo>
                  <a:lnTo>
                    <a:pt x="162" y="81"/>
                  </a:lnTo>
                  <a:lnTo>
                    <a:pt x="8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61" name="TextBox 54">
              <a:extLst>
                <a:ext uri="{FF2B5EF4-FFF2-40B4-BE49-F238E27FC236}">
                  <a16:creationId xmlns:a16="http://schemas.microsoft.com/office/drawing/2014/main" id="{11613451-CD2C-99FE-9752-6053706A78EF}"/>
                </a:ext>
              </a:extLst>
            </p:cNvPr>
            <p:cNvSpPr txBox="1"/>
            <p:nvPr/>
          </p:nvSpPr>
          <p:spPr>
            <a:xfrm rot="18900000">
              <a:off x="8062254" y="1482228"/>
              <a:ext cx="894796" cy="277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Poppins" pitchFamily="2" charset="77"/>
                  <a:ea typeface="League Spartan" charset="0"/>
                  <a:cs typeface="Poppins" pitchFamily="2" charset="77"/>
                </a:rPr>
                <a:t>POPULAR</a:t>
              </a: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081D0036-1AFA-5507-BBC9-DB6DB7F9EED8}"/>
                </a:ext>
              </a:extLst>
            </p:cNvPr>
            <p:cNvSpPr txBox="1"/>
            <p:nvPr/>
          </p:nvSpPr>
          <p:spPr>
            <a:xfrm rot="20184928">
              <a:off x="8545903" y="1934924"/>
              <a:ext cx="244169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ja-JP" altLang="en-US" sz="2800" b="1" i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無料で</a:t>
              </a:r>
              <a:endParaRPr lang="en-US" altLang="ja-JP" sz="2800" b="1" i="0" dirty="0">
                <a:solidFill>
                  <a:srgbClr val="4C260F"/>
                </a:solidFill>
                <a:effectLst>
                  <a:glow rad="127000">
                    <a:srgbClr val="FFC6C4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indent="452438"/>
              <a:r>
                <a:rPr lang="ja-IT" altLang="en-US" sz="2800" b="1" i="0" dirty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退職代行を</a:t>
              </a:r>
              <a:endParaRPr lang="en-US" altLang="ja-IT" sz="2800" b="1" i="0" dirty="0">
                <a:solidFill>
                  <a:srgbClr val="4C260F"/>
                </a:solidFill>
                <a:effectLst>
                  <a:glow rad="127000">
                    <a:srgbClr val="FFC6C4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indent="452438"/>
              <a:r>
                <a:rPr lang="ja-JP" altLang="en-US" sz="2800" b="1" i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ご利用可能</a:t>
              </a:r>
              <a:endParaRPr kumimoji="1" lang="ja-JP" altLang="en-US" sz="2800" b="1">
                <a:solidFill>
                  <a:srgbClr val="4C260F"/>
                </a:solidFill>
                <a:effectLst>
                  <a:glow rad="127000">
                    <a:srgbClr val="FFC6C4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75" name="グラフィックス 74" descr="コール センター 単色塗りつぶし">
              <a:extLst>
                <a:ext uri="{FF2B5EF4-FFF2-40B4-BE49-F238E27FC236}">
                  <a16:creationId xmlns:a16="http://schemas.microsoft.com/office/drawing/2014/main" id="{73003D9A-0172-20C6-6C65-F216BF2E3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9377843" y="4645840"/>
              <a:ext cx="777815" cy="7778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E829FBE-AC6A-D03A-F168-32D39271F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52173" y="3307756"/>
              <a:ext cx="1424529" cy="1275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3587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0B5A9C-E70B-7397-5F7B-A7521D7F1BE4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申請代行ではないからお得にご利用いただけます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823FBB3-3825-3CA6-C67C-D604CC1309DD}"/>
              </a:ext>
            </a:extLst>
          </p:cNvPr>
          <p:cNvGrpSpPr/>
          <p:nvPr/>
        </p:nvGrpSpPr>
        <p:grpSpPr>
          <a:xfrm>
            <a:off x="2017116" y="3158373"/>
            <a:ext cx="8161452" cy="2158897"/>
            <a:chOff x="2031864" y="2579324"/>
            <a:chExt cx="8161452" cy="2158897"/>
          </a:xfrm>
        </p:grpSpPr>
        <p:sp>
          <p:nvSpPr>
            <p:cNvPr id="4" name="四角形: 角を丸くする 43">
              <a:extLst>
                <a:ext uri="{FF2B5EF4-FFF2-40B4-BE49-F238E27FC236}">
                  <a16:creationId xmlns:a16="http://schemas.microsoft.com/office/drawing/2014/main" id="{B5A943B6-B9F7-2523-70F3-D86A7C0D44F6}"/>
                </a:ext>
              </a:extLst>
            </p:cNvPr>
            <p:cNvSpPr/>
            <p:nvPr/>
          </p:nvSpPr>
          <p:spPr>
            <a:xfrm>
              <a:off x="2031864" y="2603062"/>
              <a:ext cx="8161452" cy="2135159"/>
            </a:xfrm>
            <a:prstGeom prst="roundRect">
              <a:avLst>
                <a:gd name="adj" fmla="val 7982"/>
              </a:avLst>
            </a:prstGeom>
            <a:solidFill>
              <a:srgbClr val="FFE1E5">
                <a:alpha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IT" altLang="en-US" sz="24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BIZ UDPGothic" panose="020B0400000000000000" pitchFamily="34" charset="-128"/>
                  <a:ea typeface="BIZ UDPGothic" panose="020B0400000000000000" pitchFamily="34" charset="-128"/>
                </a:rPr>
                <a:t>もし手当金が受給できなかった場合、</a:t>
              </a:r>
              <a:endParaRPr lang="en-US" altLang="ja-IT" sz="2400" b="1" dirty="0">
                <a:solidFill>
                  <a:srgbClr val="4C260F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  <a:p>
              <a:pPr algn="ctr"/>
              <a:r>
                <a:rPr lang="ja-IT" altLang="en-US" sz="24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BIZ UDPGothic" panose="020B0400000000000000" pitchFamily="34" charset="-128"/>
                  <a:ea typeface="BIZ UDPGothic" panose="020B0400000000000000" pitchFamily="34" charset="-128"/>
                </a:rPr>
                <a:t>いただいたサポート料金を“全額返金</a:t>
              </a:r>
              <a:r>
                <a:rPr lang="en-US" altLang="ja-IT" sz="24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BIZ UDPGothic" panose="020B0400000000000000" pitchFamily="34" charset="-128"/>
                  <a:ea typeface="BIZ UDPGothic" panose="020B0400000000000000" pitchFamily="34" charset="-128"/>
                </a:rPr>
                <a:t>”</a:t>
              </a:r>
              <a:r>
                <a:rPr lang="ja-IT" altLang="en-US" sz="24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BIZ UDPGothic" panose="020B0400000000000000" pitchFamily="34" charset="-128"/>
                  <a:ea typeface="BIZ UDPGothic" panose="020B0400000000000000" pitchFamily="34" charset="-128"/>
                </a:rPr>
                <a:t>致します！</a:t>
              </a:r>
              <a:endParaRPr lang="it-IT" altLang="ja-JP" sz="2400" b="1" dirty="0">
                <a:solidFill>
                  <a:srgbClr val="4C260F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4D13153-8804-DD2F-3619-C396DC1D3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19986">
              <a:off x="2073845" y="2579324"/>
              <a:ext cx="1232154" cy="12321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1597644-6132-8076-7AE1-3A2410FD105F}"/>
              </a:ext>
            </a:extLst>
          </p:cNvPr>
          <p:cNvGrpSpPr/>
          <p:nvPr/>
        </p:nvGrpSpPr>
        <p:grpSpPr>
          <a:xfrm>
            <a:off x="4484318" y="2083982"/>
            <a:ext cx="6370881" cy="952354"/>
            <a:chOff x="5061777" y="1077086"/>
            <a:chExt cx="6370881" cy="952354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0B021A4B-87AC-8A19-13E7-4355217E186E}"/>
                </a:ext>
              </a:extLst>
            </p:cNvPr>
            <p:cNvCxnSpPr>
              <a:cxnSpLocks/>
            </p:cNvCxnSpPr>
            <p:nvPr/>
          </p:nvCxnSpPr>
          <p:spPr>
            <a:xfrm>
              <a:off x="5061777" y="1625076"/>
              <a:ext cx="3075022" cy="0"/>
            </a:xfrm>
            <a:prstGeom prst="line">
              <a:avLst/>
            </a:prstGeom>
            <a:ln w="28575">
              <a:solidFill>
                <a:srgbClr val="A3CF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331C6293-FE0E-CA31-7AB2-B9DFB017C50C}"/>
                </a:ext>
              </a:extLst>
            </p:cNvPr>
            <p:cNvCxnSpPr>
              <a:cxnSpLocks/>
            </p:cNvCxnSpPr>
            <p:nvPr/>
          </p:nvCxnSpPr>
          <p:spPr>
            <a:xfrm>
              <a:off x="8440187" y="1625076"/>
              <a:ext cx="2977484" cy="0"/>
            </a:xfrm>
            <a:prstGeom prst="line">
              <a:avLst/>
            </a:prstGeom>
            <a:ln w="28575">
              <a:solidFill>
                <a:srgbClr val="A3CF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2CE85C3E-5F43-DCD1-E20A-484A8ED3D7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6799" y="1625076"/>
              <a:ext cx="303388" cy="404364"/>
            </a:xfrm>
            <a:prstGeom prst="line">
              <a:avLst/>
            </a:prstGeom>
            <a:ln w="28575">
              <a:solidFill>
                <a:srgbClr val="A3CF5F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C59E93BD-1097-E75F-514C-74CC867ABE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1307" y="1092744"/>
              <a:ext cx="0" cy="540000"/>
            </a:xfrm>
            <a:prstGeom prst="line">
              <a:avLst/>
            </a:prstGeom>
            <a:ln w="28575">
              <a:solidFill>
                <a:srgbClr val="A3CF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E534ABF0-65E4-5197-6E75-C15F4CE78EC0}"/>
                </a:ext>
              </a:extLst>
            </p:cNvPr>
            <p:cNvSpPr/>
            <p:nvPr/>
          </p:nvSpPr>
          <p:spPr>
            <a:xfrm>
              <a:off x="5174302" y="1077086"/>
              <a:ext cx="6258356" cy="496890"/>
            </a:xfrm>
            <a:prstGeom prst="rect">
              <a:avLst/>
            </a:prstGeom>
            <a:solidFill>
              <a:srgbClr val="A3CF5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bIns="108000" rtlCol="0" anchor="t"/>
            <a:lstStyle/>
            <a:p>
              <a:pPr algn="ctr"/>
              <a:r>
                <a:rPr lang="ja-IT" altLang="en-US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</a:effectLst>
                </a:rPr>
                <a:t>申請代行ではないので、とてもお得にご利用いただけます</a:t>
              </a:r>
              <a:endParaRPr lang="en-US" altLang="ja-IT" b="1" dirty="0">
                <a:solidFill>
                  <a:srgbClr val="4C260F"/>
                </a:solidFill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06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F790896-758A-468B-F42B-F34EB326DD73}"/>
              </a:ext>
            </a:extLst>
          </p:cNvPr>
          <p:cNvGrpSpPr/>
          <p:nvPr/>
        </p:nvGrpSpPr>
        <p:grpSpPr>
          <a:xfrm>
            <a:off x="386376" y="2258310"/>
            <a:ext cx="5741294" cy="4269600"/>
            <a:chOff x="4036210" y="2301045"/>
            <a:chExt cx="5741294" cy="4269600"/>
          </a:xfrm>
        </p:grpSpPr>
        <p:grpSp>
          <p:nvGrpSpPr>
            <p:cNvPr id="17" name="Group 3">
              <a:extLst>
                <a:ext uri="{FF2B5EF4-FFF2-40B4-BE49-F238E27FC236}">
                  <a16:creationId xmlns:a16="http://schemas.microsoft.com/office/drawing/2014/main" id="{27FCFD08-1075-AB0B-668F-293EBF91D501}"/>
                </a:ext>
              </a:extLst>
            </p:cNvPr>
            <p:cNvGrpSpPr/>
            <p:nvPr/>
          </p:nvGrpSpPr>
          <p:grpSpPr>
            <a:xfrm flipH="1">
              <a:off x="4036210" y="2301045"/>
              <a:ext cx="5741294" cy="4269600"/>
              <a:chOff x="7003229" y="1898704"/>
              <a:chExt cx="5741294" cy="4269600"/>
            </a:xfrm>
          </p:grpSpPr>
          <p:pic>
            <p:nvPicPr>
              <p:cNvPr id="19" name="図 96">
                <a:extLst>
                  <a:ext uri="{FF2B5EF4-FFF2-40B4-BE49-F238E27FC236}">
                    <a16:creationId xmlns:a16="http://schemas.microsoft.com/office/drawing/2014/main" id="{E9931DBA-9DA2-7CCB-B5A9-D3B22C8CF3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7082389" y="1898704"/>
                <a:ext cx="5662134" cy="4269600"/>
              </a:xfrm>
              <a:prstGeom prst="rect">
                <a:avLst/>
              </a:prstGeom>
            </p:spPr>
          </p:pic>
          <p:sp>
            <p:nvSpPr>
              <p:cNvPr id="21" name="Rectangle 2">
                <a:extLst>
                  <a:ext uri="{FF2B5EF4-FFF2-40B4-BE49-F238E27FC236}">
                    <a16:creationId xmlns:a16="http://schemas.microsoft.com/office/drawing/2014/main" id="{2C4B3279-478F-F534-EC5B-842350336AB2}"/>
                  </a:ext>
                </a:extLst>
              </p:cNvPr>
              <p:cNvSpPr/>
              <p:nvPr/>
            </p:nvSpPr>
            <p:spPr>
              <a:xfrm>
                <a:off x="7003229" y="2237590"/>
                <a:ext cx="4817296" cy="33671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buClr>
                    <a:schemeClr val="accent1"/>
                  </a:buClr>
                </a:pPr>
                <a:endParaRPr kumimoji="1" lang="ja-JP" altLang="en-US" dirty="0">
                  <a:latin typeface="Trebuchet MS" panose="020B0703020202090204" pitchFamily="34" charset="0"/>
                  <a:ea typeface="Meiryo" panose="020B0604030504040204" pitchFamily="34" charset="-128"/>
                </a:endParaRPr>
              </a:p>
            </p:txBody>
          </p:sp>
        </p:grp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BDC2DEB-4F02-2122-E3FE-7C02F1B9C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1720" y="2639931"/>
              <a:ext cx="4435942" cy="3610332"/>
            </a:xfrm>
            <a:prstGeom prst="rect">
              <a:avLst/>
            </a:prstGeom>
          </p:spPr>
        </p:pic>
      </p:grpSp>
      <p:sp>
        <p:nvSpPr>
          <p:cNvPr id="5" name="タイトル 1">
            <a:extLst>
              <a:ext uri="{FF2B5EF4-FFF2-40B4-BE49-F238E27FC236}">
                <a16:creationId xmlns:a16="http://schemas.microsoft.com/office/drawing/2014/main" id="{4ED8B0CE-A93E-6534-D5CB-166DEE0FEB11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IT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退職代行</a:t>
            </a:r>
            <a:r>
              <a:rPr lang="en-US" altLang="ja-IT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SARABA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6E9F88D8-274E-C828-AC1A-EE4F56043C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74652" y="4172873"/>
            <a:ext cx="2456826" cy="2456826"/>
          </a:xfrm>
          <a:custGeom>
            <a:avLst/>
            <a:gdLst>
              <a:gd name="connsiteX0" fmla="*/ 1041893 w 2083786"/>
              <a:gd name="connsiteY0" fmla="*/ 0 h 2083786"/>
              <a:gd name="connsiteX1" fmla="*/ 2083786 w 2083786"/>
              <a:gd name="connsiteY1" fmla="*/ 1041893 h 2083786"/>
              <a:gd name="connsiteX2" fmla="*/ 1041893 w 2083786"/>
              <a:gd name="connsiteY2" fmla="*/ 2083786 h 2083786"/>
              <a:gd name="connsiteX3" fmla="*/ 0 w 2083786"/>
              <a:gd name="connsiteY3" fmla="*/ 1041893 h 2083786"/>
              <a:gd name="connsiteX4" fmla="*/ 1041893 w 2083786"/>
              <a:gd name="connsiteY4" fmla="*/ 0 h 20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786" h="2083786">
                <a:moveTo>
                  <a:pt x="1041893" y="0"/>
                </a:moveTo>
                <a:cubicBezTo>
                  <a:pt x="1617315" y="0"/>
                  <a:pt x="2083786" y="466471"/>
                  <a:pt x="2083786" y="1041893"/>
                </a:cubicBezTo>
                <a:cubicBezTo>
                  <a:pt x="2083786" y="1617315"/>
                  <a:pt x="1617315" y="2083786"/>
                  <a:pt x="1041893" y="2083786"/>
                </a:cubicBezTo>
                <a:cubicBezTo>
                  <a:pt x="466471" y="2083786"/>
                  <a:pt x="0" y="1617315"/>
                  <a:pt x="0" y="1041893"/>
                </a:cubicBezTo>
                <a:cubicBezTo>
                  <a:pt x="0" y="466471"/>
                  <a:pt x="466471" y="0"/>
                  <a:pt x="1041893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47BD7C10-62C2-B5B5-41FB-0B33CA52EDEB}"/>
              </a:ext>
            </a:extLst>
          </p:cNvPr>
          <p:cNvGrpSpPr/>
          <p:nvPr/>
        </p:nvGrpSpPr>
        <p:grpSpPr>
          <a:xfrm>
            <a:off x="5461822" y="1424448"/>
            <a:ext cx="2841523" cy="5245762"/>
            <a:chOff x="479430" y="1449155"/>
            <a:chExt cx="2830065" cy="5224610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C1C1D0C2-AA46-6FEB-DB59-D5652D04C85B}"/>
                </a:ext>
              </a:extLst>
            </p:cNvPr>
            <p:cNvGrpSpPr/>
            <p:nvPr/>
          </p:nvGrpSpPr>
          <p:grpSpPr>
            <a:xfrm>
              <a:off x="781542" y="1733000"/>
              <a:ext cx="2216572" cy="4626966"/>
              <a:chOff x="2960621" y="-99506"/>
              <a:chExt cx="3091266" cy="6452838"/>
            </a:xfrm>
          </p:grpSpPr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B485A910-5A05-5BCD-799E-0745A8A23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2396" y="-99506"/>
                <a:ext cx="3051874" cy="3352372"/>
              </a:xfrm>
              <a:prstGeom prst="round2SameRect">
                <a:avLst>
                  <a:gd name="adj1" fmla="val 9132"/>
                  <a:gd name="adj2" fmla="val 0"/>
                </a:avLst>
              </a:prstGeom>
            </p:spPr>
          </p:pic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6C366A26-C3CF-C750-9EB9-8BF255C5F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60621" y="3252866"/>
                <a:ext cx="3091266" cy="3100466"/>
              </a:xfrm>
              <a:prstGeom prst="rect">
                <a:avLst/>
              </a:prstGeom>
            </p:spPr>
          </p:pic>
        </p:grp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387D8D7-3EEA-E8E1-3E0D-02A99F05D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430" y="1449155"/>
              <a:ext cx="2830065" cy="5224610"/>
            </a:xfrm>
            <a:prstGeom prst="rect">
              <a:avLst/>
            </a:prstGeom>
          </p:spPr>
        </p:pic>
      </p:grpSp>
      <p:pic>
        <p:nvPicPr>
          <p:cNvPr id="39" name="図 38">
            <a:extLst>
              <a:ext uri="{FF2B5EF4-FFF2-40B4-BE49-F238E27FC236}">
                <a16:creationId xmlns:a16="http://schemas.microsoft.com/office/drawing/2014/main" id="{20F560B3-6DB1-6359-27A2-49238816837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886" y="1117590"/>
            <a:ext cx="2946207" cy="971277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5BF9749-2A95-0E15-6441-7A61ACA19396}"/>
              </a:ext>
            </a:extLst>
          </p:cNvPr>
          <p:cNvSpPr txBox="1"/>
          <p:nvPr/>
        </p:nvSpPr>
        <p:spPr>
          <a:xfrm rot="608636">
            <a:off x="6903164" y="1217961"/>
            <a:ext cx="5112818" cy="774242"/>
          </a:xfrm>
          <a:custGeom>
            <a:avLst/>
            <a:gdLst>
              <a:gd name="connsiteX0" fmla="*/ 387371 w 6480135"/>
              <a:gd name="connsiteY0" fmla="*/ 0 h 774242"/>
              <a:gd name="connsiteX1" fmla="*/ 548298 w 6480135"/>
              <a:gd name="connsiteY1" fmla="*/ 161135 h 774242"/>
              <a:gd name="connsiteX2" fmla="*/ 6480135 w 6480135"/>
              <a:gd name="connsiteY2" fmla="*/ 161135 h 774242"/>
              <a:gd name="connsiteX3" fmla="*/ 6480135 w 6480135"/>
              <a:gd name="connsiteY3" fmla="*/ 649336 h 774242"/>
              <a:gd name="connsiteX4" fmla="*/ 511939 w 6480135"/>
              <a:gd name="connsiteY4" fmla="*/ 649336 h 774242"/>
              <a:gd name="connsiteX5" fmla="*/ 386871 w 6480135"/>
              <a:gd name="connsiteY5" fmla="*/ 774242 h 774242"/>
              <a:gd name="connsiteX6" fmla="*/ 0 w 6480135"/>
              <a:gd name="connsiteY6" fmla="*/ 386871 h 77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35" h="774242">
                <a:moveTo>
                  <a:pt x="387371" y="0"/>
                </a:moveTo>
                <a:lnTo>
                  <a:pt x="548298" y="161135"/>
                </a:lnTo>
                <a:lnTo>
                  <a:pt x="6480135" y="161135"/>
                </a:lnTo>
                <a:lnTo>
                  <a:pt x="6480135" y="649336"/>
                </a:lnTo>
                <a:lnTo>
                  <a:pt x="511939" y="649336"/>
                </a:lnTo>
                <a:lnTo>
                  <a:pt x="386871" y="774242"/>
                </a:lnTo>
                <a:lnTo>
                  <a:pt x="0" y="386871"/>
                </a:lnTo>
                <a:close/>
              </a:path>
            </a:pathLst>
          </a:custGeom>
          <a:solidFill>
            <a:srgbClr val="FFC6C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40000" tIns="108000" anchor="ctr"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4C260F"/>
              </a:buClr>
              <a:buFont typeface="Wingdings" pitchFamily="2" charset="2"/>
              <a:buChar char="Ø"/>
            </a:pPr>
            <a:r>
              <a:rPr lang="en-US" altLang="ja-JP" sz="1700" b="1" i="0" dirty="0">
                <a:solidFill>
                  <a:srgbClr val="4C260F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2018</a:t>
            </a:r>
            <a:r>
              <a:rPr lang="ja-JP" altLang="en-US" sz="1700" b="1" i="0">
                <a:solidFill>
                  <a:srgbClr val="4C260F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年創業の退職代行会社の中では老舗</a:t>
            </a:r>
            <a:endParaRPr lang="ja-JP" altLang="en-US" sz="1700" b="1">
              <a:solidFill>
                <a:srgbClr val="4C260F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DE1E9F8-DC00-6638-94CF-3C7958426EA1}"/>
              </a:ext>
            </a:extLst>
          </p:cNvPr>
          <p:cNvSpPr txBox="1"/>
          <p:nvPr/>
        </p:nvSpPr>
        <p:spPr>
          <a:xfrm rot="608636">
            <a:off x="6904125" y="1978975"/>
            <a:ext cx="4950692" cy="774242"/>
          </a:xfrm>
          <a:custGeom>
            <a:avLst/>
            <a:gdLst>
              <a:gd name="connsiteX0" fmla="*/ 387371 w 6480135"/>
              <a:gd name="connsiteY0" fmla="*/ 0 h 774242"/>
              <a:gd name="connsiteX1" fmla="*/ 548298 w 6480135"/>
              <a:gd name="connsiteY1" fmla="*/ 161135 h 774242"/>
              <a:gd name="connsiteX2" fmla="*/ 6480135 w 6480135"/>
              <a:gd name="connsiteY2" fmla="*/ 161135 h 774242"/>
              <a:gd name="connsiteX3" fmla="*/ 6480135 w 6480135"/>
              <a:gd name="connsiteY3" fmla="*/ 649336 h 774242"/>
              <a:gd name="connsiteX4" fmla="*/ 511939 w 6480135"/>
              <a:gd name="connsiteY4" fmla="*/ 649336 h 774242"/>
              <a:gd name="connsiteX5" fmla="*/ 386871 w 6480135"/>
              <a:gd name="connsiteY5" fmla="*/ 774242 h 774242"/>
              <a:gd name="connsiteX6" fmla="*/ 0 w 6480135"/>
              <a:gd name="connsiteY6" fmla="*/ 386871 h 77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35" h="774242">
                <a:moveTo>
                  <a:pt x="387371" y="0"/>
                </a:moveTo>
                <a:lnTo>
                  <a:pt x="548298" y="161135"/>
                </a:lnTo>
                <a:lnTo>
                  <a:pt x="6480135" y="161135"/>
                </a:lnTo>
                <a:lnTo>
                  <a:pt x="6480135" y="649336"/>
                </a:lnTo>
                <a:lnTo>
                  <a:pt x="511939" y="649336"/>
                </a:lnTo>
                <a:lnTo>
                  <a:pt x="386871" y="774242"/>
                </a:lnTo>
                <a:lnTo>
                  <a:pt x="0" y="386871"/>
                </a:lnTo>
                <a:close/>
              </a:path>
            </a:pathLst>
          </a:custGeom>
          <a:solidFill>
            <a:srgbClr val="FFC6C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40000" tIns="108000" anchor="ctr"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4C260F"/>
              </a:buClr>
              <a:buFont typeface="Wingdings" pitchFamily="2" charset="2"/>
              <a:buChar char="Ø"/>
            </a:pPr>
            <a:r>
              <a:rPr lang="ja-JP" altLang="en-US" b="1" i="0">
                <a:solidFill>
                  <a:srgbClr val="4C260F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総代行件数</a:t>
            </a:r>
            <a:r>
              <a:rPr lang="en-US" altLang="ja-JP" b="1" i="0" dirty="0">
                <a:solidFill>
                  <a:srgbClr val="4C260F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b="1" i="0">
                <a:solidFill>
                  <a:srgbClr val="4C260F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万人以上</a:t>
            </a:r>
            <a:endParaRPr lang="ja-JP" altLang="en-US" b="1">
              <a:solidFill>
                <a:srgbClr val="4C260F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05FA706-9D57-54C8-F646-D52822F6ED5E}"/>
              </a:ext>
            </a:extLst>
          </p:cNvPr>
          <p:cNvSpPr txBox="1"/>
          <p:nvPr/>
        </p:nvSpPr>
        <p:spPr>
          <a:xfrm rot="608636">
            <a:off x="6903820" y="2737113"/>
            <a:ext cx="4755885" cy="774242"/>
          </a:xfrm>
          <a:custGeom>
            <a:avLst/>
            <a:gdLst>
              <a:gd name="connsiteX0" fmla="*/ 387371 w 6480135"/>
              <a:gd name="connsiteY0" fmla="*/ 0 h 774242"/>
              <a:gd name="connsiteX1" fmla="*/ 548298 w 6480135"/>
              <a:gd name="connsiteY1" fmla="*/ 161135 h 774242"/>
              <a:gd name="connsiteX2" fmla="*/ 6480135 w 6480135"/>
              <a:gd name="connsiteY2" fmla="*/ 161135 h 774242"/>
              <a:gd name="connsiteX3" fmla="*/ 6480135 w 6480135"/>
              <a:gd name="connsiteY3" fmla="*/ 649336 h 774242"/>
              <a:gd name="connsiteX4" fmla="*/ 511939 w 6480135"/>
              <a:gd name="connsiteY4" fmla="*/ 649336 h 774242"/>
              <a:gd name="connsiteX5" fmla="*/ 386871 w 6480135"/>
              <a:gd name="connsiteY5" fmla="*/ 774242 h 774242"/>
              <a:gd name="connsiteX6" fmla="*/ 0 w 6480135"/>
              <a:gd name="connsiteY6" fmla="*/ 386871 h 77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35" h="774242">
                <a:moveTo>
                  <a:pt x="387371" y="0"/>
                </a:moveTo>
                <a:lnTo>
                  <a:pt x="548298" y="161135"/>
                </a:lnTo>
                <a:lnTo>
                  <a:pt x="6480135" y="161135"/>
                </a:lnTo>
                <a:lnTo>
                  <a:pt x="6480135" y="649336"/>
                </a:lnTo>
                <a:lnTo>
                  <a:pt x="511939" y="649336"/>
                </a:lnTo>
                <a:lnTo>
                  <a:pt x="386871" y="774242"/>
                </a:lnTo>
                <a:lnTo>
                  <a:pt x="0" y="386871"/>
                </a:lnTo>
                <a:close/>
              </a:path>
            </a:pathLst>
          </a:custGeom>
          <a:solidFill>
            <a:srgbClr val="FFC6C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40000" tIns="108000" anchor="ctr"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4C260F"/>
              </a:buClr>
              <a:buFont typeface="Wingdings" pitchFamily="2" charset="2"/>
              <a:buChar char="Ø"/>
            </a:pPr>
            <a:r>
              <a:rPr lang="ja-JP" altLang="en-US" b="1" i="0">
                <a:solidFill>
                  <a:srgbClr val="4C260F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労働組合のため会社と交渉も可能</a:t>
            </a:r>
            <a:endParaRPr lang="ja-JP" altLang="en-US" b="1">
              <a:solidFill>
                <a:srgbClr val="4C260F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646B26-C6E8-D129-63C0-E0DB1B393D97}"/>
              </a:ext>
            </a:extLst>
          </p:cNvPr>
          <p:cNvSpPr txBox="1"/>
          <p:nvPr/>
        </p:nvSpPr>
        <p:spPr>
          <a:xfrm rot="608636">
            <a:off x="6904819" y="3501153"/>
            <a:ext cx="4628104" cy="774242"/>
          </a:xfrm>
          <a:custGeom>
            <a:avLst/>
            <a:gdLst>
              <a:gd name="connsiteX0" fmla="*/ 387371 w 6480135"/>
              <a:gd name="connsiteY0" fmla="*/ 0 h 774242"/>
              <a:gd name="connsiteX1" fmla="*/ 548298 w 6480135"/>
              <a:gd name="connsiteY1" fmla="*/ 161135 h 774242"/>
              <a:gd name="connsiteX2" fmla="*/ 6480135 w 6480135"/>
              <a:gd name="connsiteY2" fmla="*/ 161135 h 774242"/>
              <a:gd name="connsiteX3" fmla="*/ 6480135 w 6480135"/>
              <a:gd name="connsiteY3" fmla="*/ 649336 h 774242"/>
              <a:gd name="connsiteX4" fmla="*/ 511939 w 6480135"/>
              <a:gd name="connsiteY4" fmla="*/ 649336 h 774242"/>
              <a:gd name="connsiteX5" fmla="*/ 386871 w 6480135"/>
              <a:gd name="connsiteY5" fmla="*/ 774242 h 774242"/>
              <a:gd name="connsiteX6" fmla="*/ 0 w 6480135"/>
              <a:gd name="connsiteY6" fmla="*/ 386871 h 77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35" h="774242">
                <a:moveTo>
                  <a:pt x="387371" y="0"/>
                </a:moveTo>
                <a:lnTo>
                  <a:pt x="548298" y="161135"/>
                </a:lnTo>
                <a:lnTo>
                  <a:pt x="6480135" y="161135"/>
                </a:lnTo>
                <a:lnTo>
                  <a:pt x="6480135" y="649336"/>
                </a:lnTo>
                <a:lnTo>
                  <a:pt x="511939" y="649336"/>
                </a:lnTo>
                <a:lnTo>
                  <a:pt x="386871" y="774242"/>
                </a:lnTo>
                <a:lnTo>
                  <a:pt x="0" y="386871"/>
                </a:lnTo>
                <a:close/>
              </a:path>
            </a:pathLst>
          </a:custGeom>
          <a:solidFill>
            <a:srgbClr val="FFC6C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40000" tIns="108000" anchor="ctr"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4C260F"/>
              </a:buClr>
              <a:buFont typeface="Wingdings" pitchFamily="2" charset="2"/>
              <a:buChar char="Ø"/>
            </a:pPr>
            <a:r>
              <a:rPr lang="en-US" altLang="ja-JP" b="1" i="0" dirty="0">
                <a:solidFill>
                  <a:srgbClr val="4C260F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24</a:t>
            </a:r>
            <a:r>
              <a:rPr lang="ja-JP" altLang="en-US" b="1" i="0">
                <a:solidFill>
                  <a:srgbClr val="4C260F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時間</a:t>
            </a:r>
            <a:r>
              <a:rPr lang="en-US" altLang="ja-JP" b="1" i="0" dirty="0">
                <a:solidFill>
                  <a:srgbClr val="4C260F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365</a:t>
            </a:r>
            <a:r>
              <a:rPr lang="ja-JP" altLang="en-US" b="1" i="0">
                <a:solidFill>
                  <a:srgbClr val="4C260F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日問い合わせ可能</a:t>
            </a:r>
            <a:endParaRPr lang="ja-JP" altLang="en-US" b="1">
              <a:solidFill>
                <a:srgbClr val="4C26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10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4ED8B0CE-A93E-6534-D5CB-166DEE0FEB11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料金体系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9645FB0-9EC4-FAAA-1031-8B7ED899D50F}"/>
              </a:ext>
            </a:extLst>
          </p:cNvPr>
          <p:cNvSpPr/>
          <p:nvPr/>
        </p:nvSpPr>
        <p:spPr>
          <a:xfrm>
            <a:off x="591518" y="4009191"/>
            <a:ext cx="11052797" cy="2420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75ABADA-BF8A-B323-0142-D7322EB3180C}"/>
              </a:ext>
            </a:extLst>
          </p:cNvPr>
          <p:cNvSpPr txBox="1"/>
          <p:nvPr/>
        </p:nvSpPr>
        <p:spPr>
          <a:xfrm>
            <a:off x="766107" y="4076007"/>
            <a:ext cx="9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B5C4"/>
              </a:buClr>
            </a:pPr>
            <a:r>
              <a:rPr lang="it-IT" altLang="ja-IT" sz="2000" b="1" dirty="0">
                <a:solidFill>
                  <a:srgbClr val="4C260F"/>
                </a:solidFill>
              </a:rPr>
              <a:t>(</a:t>
            </a:r>
            <a:r>
              <a:rPr lang="ja-IT" altLang="en-US" sz="2000" b="1" dirty="0">
                <a:solidFill>
                  <a:srgbClr val="4C260F"/>
                </a:solidFill>
              </a:rPr>
              <a:t>例</a:t>
            </a:r>
            <a:r>
              <a:rPr lang="it-IT" altLang="ja-IT" sz="2000" b="1" dirty="0">
                <a:solidFill>
                  <a:srgbClr val="4C260F"/>
                </a:solidFill>
              </a:rPr>
              <a:t>)</a:t>
            </a:r>
            <a:endParaRPr lang="en-US" altLang="ja-IT" sz="2000" b="1" dirty="0">
              <a:solidFill>
                <a:srgbClr val="F65948"/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DE3CFEDA-2762-7A20-4981-86C2973EBDA2}"/>
              </a:ext>
            </a:extLst>
          </p:cNvPr>
          <p:cNvGrpSpPr/>
          <p:nvPr/>
        </p:nvGrpSpPr>
        <p:grpSpPr>
          <a:xfrm>
            <a:off x="613153" y="5484452"/>
            <a:ext cx="10785793" cy="838400"/>
            <a:chOff x="568183" y="5574392"/>
            <a:chExt cx="10785793" cy="838400"/>
          </a:xfrm>
        </p:grpSpPr>
        <p:sp>
          <p:nvSpPr>
            <p:cNvPr id="4" name="ホームベース 3">
              <a:extLst>
                <a:ext uri="{FF2B5EF4-FFF2-40B4-BE49-F238E27FC236}">
                  <a16:creationId xmlns:a16="http://schemas.microsoft.com/office/drawing/2014/main" id="{2C3A5D08-D9FF-A28B-93F2-8FDE396D7C24}"/>
                </a:ext>
              </a:extLst>
            </p:cNvPr>
            <p:cNvSpPr/>
            <p:nvPr/>
          </p:nvSpPr>
          <p:spPr>
            <a:xfrm>
              <a:off x="1000124" y="5711253"/>
              <a:ext cx="9900000" cy="180000"/>
            </a:xfrm>
            <a:prstGeom prst="homePlate">
              <a:avLst>
                <a:gd name="adj" fmla="val 59091"/>
              </a:avLst>
            </a:prstGeom>
            <a:gradFill>
              <a:gsLst>
                <a:gs pos="0">
                  <a:srgbClr val="FFEAE5"/>
                </a:gs>
                <a:gs pos="83000">
                  <a:srgbClr val="FFC6C4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34EF349-AA40-572B-37D3-6953EBD4C5FC}"/>
                </a:ext>
              </a:extLst>
            </p:cNvPr>
            <p:cNvSpPr txBox="1"/>
            <p:nvPr/>
          </p:nvSpPr>
          <p:spPr>
            <a:xfrm>
              <a:off x="568183" y="6101352"/>
              <a:ext cx="900000" cy="30777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en-US" altLang="ja-IT" sz="1400" b="1" dirty="0">
                  <a:solidFill>
                    <a:srgbClr val="4C260F"/>
                  </a:solidFill>
                </a:rPr>
                <a:t>1</a:t>
              </a:r>
              <a:r>
                <a:rPr lang="ja-JP" altLang="en-US" sz="1400" b="1" dirty="0">
                  <a:solidFill>
                    <a:srgbClr val="4C260F"/>
                  </a:solidFill>
                </a:rPr>
                <a:t>２</a:t>
              </a:r>
              <a:r>
                <a:rPr lang="it-IT" altLang="ja-IT" sz="1400" b="1" dirty="0">
                  <a:solidFill>
                    <a:srgbClr val="4C260F"/>
                  </a:solidFill>
                </a:rPr>
                <a:t>/10</a:t>
              </a:r>
              <a:endParaRPr kumimoji="1" lang="en-US" altLang="ja-JP" sz="1400" b="1" dirty="0">
                <a:solidFill>
                  <a:srgbClr val="4C260F"/>
                </a:solidFill>
              </a:endParaRPr>
            </a:p>
          </p:txBody>
        </p: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5D8877D1-FCEF-E189-9166-04E0DEDA70B9}"/>
                </a:ext>
              </a:extLst>
            </p:cNvPr>
            <p:cNvCxnSpPr>
              <a:cxnSpLocks/>
            </p:cNvCxnSpPr>
            <p:nvPr/>
          </p:nvCxnSpPr>
          <p:spPr>
            <a:xfrm>
              <a:off x="1015114" y="5586882"/>
              <a:ext cx="0" cy="529816"/>
            </a:xfrm>
            <a:prstGeom prst="straightConnector1">
              <a:avLst/>
            </a:prstGeom>
            <a:ln w="12700">
              <a:solidFill>
                <a:srgbClr val="4C26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3DD093DF-0ACE-F959-0385-06920B5C87E5}"/>
                </a:ext>
              </a:extLst>
            </p:cNvPr>
            <p:cNvCxnSpPr>
              <a:cxnSpLocks/>
            </p:cNvCxnSpPr>
            <p:nvPr/>
          </p:nvCxnSpPr>
          <p:spPr>
            <a:xfrm>
              <a:off x="3026291" y="5586882"/>
              <a:ext cx="0" cy="529816"/>
            </a:xfrm>
            <a:prstGeom prst="straightConnector1">
              <a:avLst/>
            </a:prstGeom>
            <a:ln w="12700">
              <a:solidFill>
                <a:srgbClr val="4C26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山形 19">
              <a:extLst>
                <a:ext uri="{FF2B5EF4-FFF2-40B4-BE49-F238E27FC236}">
                  <a16:creationId xmlns:a16="http://schemas.microsoft.com/office/drawing/2014/main" id="{575BB1ED-4F5B-4268-6962-4CCCFFE70651}"/>
                </a:ext>
              </a:extLst>
            </p:cNvPr>
            <p:cNvSpPr/>
            <p:nvPr/>
          </p:nvSpPr>
          <p:spPr>
            <a:xfrm>
              <a:off x="10911050" y="5726303"/>
              <a:ext cx="216000" cy="164950"/>
            </a:xfrm>
            <a:prstGeom prst="chevron">
              <a:avLst>
                <a:gd name="adj" fmla="val 46384"/>
              </a:avLst>
            </a:prstGeom>
            <a:solidFill>
              <a:srgbClr val="FFC6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山形 21">
              <a:extLst>
                <a:ext uri="{FF2B5EF4-FFF2-40B4-BE49-F238E27FC236}">
                  <a16:creationId xmlns:a16="http://schemas.microsoft.com/office/drawing/2014/main" id="{6759E0AB-ED0B-B76B-7817-E155E89351C6}"/>
                </a:ext>
              </a:extLst>
            </p:cNvPr>
            <p:cNvSpPr/>
            <p:nvPr/>
          </p:nvSpPr>
          <p:spPr>
            <a:xfrm>
              <a:off x="11137976" y="5728803"/>
              <a:ext cx="216000" cy="164950"/>
            </a:xfrm>
            <a:prstGeom prst="chevron">
              <a:avLst>
                <a:gd name="adj" fmla="val 46384"/>
              </a:avLst>
            </a:prstGeom>
            <a:solidFill>
              <a:srgbClr val="FFC6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98B2E252-BF8B-6FEF-8687-5686767FEE8E}"/>
                </a:ext>
              </a:extLst>
            </p:cNvPr>
            <p:cNvCxnSpPr>
              <a:cxnSpLocks/>
            </p:cNvCxnSpPr>
            <p:nvPr/>
          </p:nvCxnSpPr>
          <p:spPr>
            <a:xfrm>
              <a:off x="5332071" y="5574392"/>
              <a:ext cx="0" cy="529816"/>
            </a:xfrm>
            <a:prstGeom prst="straightConnector1">
              <a:avLst/>
            </a:prstGeom>
            <a:ln w="12700">
              <a:solidFill>
                <a:srgbClr val="4C26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DEC5FDF4-1197-74BC-F8F9-3CAA64E2DA79}"/>
                </a:ext>
              </a:extLst>
            </p:cNvPr>
            <p:cNvCxnSpPr>
              <a:cxnSpLocks/>
            </p:cNvCxnSpPr>
            <p:nvPr/>
          </p:nvCxnSpPr>
          <p:spPr>
            <a:xfrm>
              <a:off x="7637851" y="5576892"/>
              <a:ext cx="0" cy="529816"/>
            </a:xfrm>
            <a:prstGeom prst="straightConnector1">
              <a:avLst/>
            </a:prstGeom>
            <a:ln w="12700">
              <a:solidFill>
                <a:srgbClr val="4C26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CEDB7BBD-3F14-4411-BA88-B0A0BFFB621A}"/>
                </a:ext>
              </a:extLst>
            </p:cNvPr>
            <p:cNvCxnSpPr>
              <a:cxnSpLocks/>
            </p:cNvCxnSpPr>
            <p:nvPr/>
          </p:nvCxnSpPr>
          <p:spPr>
            <a:xfrm>
              <a:off x="9943631" y="5576892"/>
              <a:ext cx="0" cy="529816"/>
            </a:xfrm>
            <a:prstGeom prst="straightConnector1">
              <a:avLst/>
            </a:prstGeom>
            <a:ln w="12700">
              <a:solidFill>
                <a:srgbClr val="4C26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0BBF8C46-A863-F9BC-F2EB-BD49DD5D5F63}"/>
                </a:ext>
              </a:extLst>
            </p:cNvPr>
            <p:cNvSpPr txBox="1"/>
            <p:nvPr/>
          </p:nvSpPr>
          <p:spPr>
            <a:xfrm>
              <a:off x="2576291" y="6105015"/>
              <a:ext cx="900000" cy="30777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en-US" altLang="ja-IT" sz="1400" b="1" dirty="0">
                  <a:solidFill>
                    <a:srgbClr val="4C260F"/>
                  </a:solidFill>
                </a:rPr>
                <a:t>1</a:t>
              </a:r>
              <a:r>
                <a:rPr lang="it-IT" altLang="ja-IT" sz="1400" b="1" dirty="0">
                  <a:solidFill>
                    <a:srgbClr val="4C260F"/>
                  </a:solidFill>
                </a:rPr>
                <a:t>/12</a:t>
              </a:r>
              <a:endParaRPr kumimoji="1" lang="en-US" altLang="ja-JP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6091008-9D2A-B87F-E078-28DB6530968C}"/>
                </a:ext>
              </a:extLst>
            </p:cNvPr>
            <p:cNvSpPr txBox="1"/>
            <p:nvPr/>
          </p:nvSpPr>
          <p:spPr>
            <a:xfrm>
              <a:off x="4882071" y="6105015"/>
              <a:ext cx="900000" cy="30777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en-US" altLang="ja-IT" sz="1400" b="1" dirty="0">
                  <a:solidFill>
                    <a:srgbClr val="4C260F"/>
                  </a:solidFill>
                </a:rPr>
                <a:t>2</a:t>
              </a:r>
              <a:r>
                <a:rPr lang="it-IT" altLang="ja-IT" sz="1400" b="1" dirty="0">
                  <a:solidFill>
                    <a:srgbClr val="4C260F"/>
                  </a:solidFill>
                </a:rPr>
                <a:t>/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１２</a:t>
              </a:r>
              <a:endParaRPr kumimoji="1" lang="en-US" altLang="ja-JP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CAE84B99-AA9F-390E-809A-45BB11311501}"/>
                </a:ext>
              </a:extLst>
            </p:cNvPr>
            <p:cNvSpPr txBox="1"/>
            <p:nvPr/>
          </p:nvSpPr>
          <p:spPr>
            <a:xfrm>
              <a:off x="7187851" y="6090371"/>
              <a:ext cx="900000" cy="30777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en-US" altLang="ja-IT" sz="1400" b="1" dirty="0">
                  <a:solidFill>
                    <a:srgbClr val="4C260F"/>
                  </a:solidFill>
                </a:rPr>
                <a:t>3</a:t>
              </a:r>
              <a:r>
                <a:rPr lang="it-IT" altLang="ja-IT" sz="1400" b="1" dirty="0">
                  <a:solidFill>
                    <a:srgbClr val="4C260F"/>
                  </a:solidFill>
                </a:rPr>
                <a:t>/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１２</a:t>
              </a:r>
              <a:endParaRPr kumimoji="1" lang="en-US" altLang="ja-JP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A76C3D72-48C1-D3A6-0B48-EBD0574737FC}"/>
                </a:ext>
              </a:extLst>
            </p:cNvPr>
            <p:cNvSpPr txBox="1"/>
            <p:nvPr/>
          </p:nvSpPr>
          <p:spPr>
            <a:xfrm>
              <a:off x="9493631" y="6105015"/>
              <a:ext cx="900000" cy="30777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en-US" altLang="ja-IT" sz="1400" b="1" dirty="0">
                  <a:solidFill>
                    <a:srgbClr val="4C260F"/>
                  </a:solidFill>
                </a:rPr>
                <a:t>4</a:t>
              </a:r>
              <a:r>
                <a:rPr lang="it-IT" altLang="ja-IT" sz="1400" b="1" dirty="0">
                  <a:solidFill>
                    <a:srgbClr val="4C260F"/>
                  </a:solidFill>
                </a:rPr>
                <a:t>/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１２</a:t>
              </a:r>
              <a:endParaRPr kumimoji="1" lang="en-US" altLang="ja-JP" sz="1400" b="1" dirty="0">
                <a:solidFill>
                  <a:srgbClr val="4C260F"/>
                </a:solidFill>
              </a:endParaRP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F8585AC9-FF76-5637-61B3-FC0A0035AAC2}"/>
              </a:ext>
            </a:extLst>
          </p:cNvPr>
          <p:cNvGrpSpPr/>
          <p:nvPr/>
        </p:nvGrpSpPr>
        <p:grpSpPr>
          <a:xfrm>
            <a:off x="1515756" y="4344088"/>
            <a:ext cx="2341305" cy="1250151"/>
            <a:chOff x="1215956" y="4344088"/>
            <a:chExt cx="2341305" cy="1250151"/>
          </a:xfrm>
        </p:grpSpPr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4756A031-B50B-E957-85CA-FE607F80A02B}"/>
                </a:ext>
              </a:extLst>
            </p:cNvPr>
            <p:cNvGrpSpPr/>
            <p:nvPr/>
          </p:nvGrpSpPr>
          <p:grpSpPr>
            <a:xfrm>
              <a:off x="1215956" y="4597872"/>
              <a:ext cx="1062232" cy="996367"/>
              <a:chOff x="1215956" y="4597872"/>
              <a:chExt cx="1062232" cy="996367"/>
            </a:xfrm>
          </p:grpSpPr>
          <p:sp>
            <p:nvSpPr>
              <p:cNvPr id="40" name="円/楕円 39">
                <a:extLst>
                  <a:ext uri="{FF2B5EF4-FFF2-40B4-BE49-F238E27FC236}">
                    <a16:creationId xmlns:a16="http://schemas.microsoft.com/office/drawing/2014/main" id="{88342EDB-F15E-E4D3-84EE-87CD2A0B08A1}"/>
                  </a:ext>
                </a:extLst>
              </p:cNvPr>
              <p:cNvSpPr/>
              <p:nvPr/>
            </p:nvSpPr>
            <p:spPr>
              <a:xfrm rot="2964826">
                <a:off x="1324233" y="4597872"/>
                <a:ext cx="842175" cy="842175"/>
              </a:xfrm>
              <a:prstGeom prst="ellipse">
                <a:avLst/>
              </a:prstGeom>
              <a:noFill/>
              <a:ln w="28575">
                <a:solidFill>
                  <a:srgbClr val="FFB5C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8E9A7C4F-28A1-D46B-477E-243C179930DB}"/>
                  </a:ext>
                </a:extLst>
              </p:cNvPr>
              <p:cNvSpPr/>
              <p:nvPr/>
            </p:nvSpPr>
            <p:spPr>
              <a:xfrm rot="50566">
                <a:off x="1647535" y="5353767"/>
                <a:ext cx="208006" cy="2404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レーム (半分) 41">
                <a:extLst>
                  <a:ext uri="{FF2B5EF4-FFF2-40B4-BE49-F238E27FC236}">
                    <a16:creationId xmlns:a16="http://schemas.microsoft.com/office/drawing/2014/main" id="{EBF83A73-69B9-7AFF-DC4A-83D43810D35F}"/>
                  </a:ext>
                </a:extLst>
              </p:cNvPr>
              <p:cNvSpPr/>
              <p:nvPr/>
            </p:nvSpPr>
            <p:spPr>
              <a:xfrm rot="13550566">
                <a:off x="1691135" y="5389791"/>
                <a:ext cx="131474" cy="131474"/>
              </a:xfrm>
              <a:prstGeom prst="halfFrame">
                <a:avLst>
                  <a:gd name="adj1" fmla="val 13004"/>
                  <a:gd name="adj2" fmla="val 13004"/>
                </a:avLst>
              </a:prstGeom>
              <a:solidFill>
                <a:srgbClr val="FFB5C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円/楕円 43">
                <a:extLst>
                  <a:ext uri="{FF2B5EF4-FFF2-40B4-BE49-F238E27FC236}">
                    <a16:creationId xmlns:a16="http://schemas.microsoft.com/office/drawing/2014/main" id="{A7824B58-391A-1945-4366-2D9190ADBFDC}"/>
                  </a:ext>
                </a:extLst>
              </p:cNvPr>
              <p:cNvSpPr/>
              <p:nvPr/>
            </p:nvSpPr>
            <p:spPr>
              <a:xfrm rot="2964826">
                <a:off x="1399734" y="4664946"/>
                <a:ext cx="842175" cy="842175"/>
              </a:xfrm>
              <a:prstGeom prst="ellipse">
                <a:avLst/>
              </a:prstGeom>
              <a:solidFill>
                <a:srgbClr val="FFB5C4">
                  <a:alpha val="25000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E535F3C4-76F8-5B61-409A-048246206AE3}"/>
                  </a:ext>
                </a:extLst>
              </p:cNvPr>
              <p:cNvSpPr txBox="1"/>
              <p:nvPr/>
            </p:nvSpPr>
            <p:spPr>
              <a:xfrm>
                <a:off x="1215956" y="4865070"/>
                <a:ext cx="1062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FFB5C4"/>
                  </a:buClr>
                </a:pPr>
                <a:r>
                  <a:rPr lang="en-US" altLang="ja-IT" sz="1400" b="1" dirty="0">
                    <a:solidFill>
                      <a:srgbClr val="4C260F"/>
                    </a:solidFill>
                  </a:rPr>
                  <a:t>-</a:t>
                </a:r>
                <a:r>
                  <a:rPr lang="en-US" altLang="ja-JP" sz="1400" b="1" dirty="0">
                    <a:solidFill>
                      <a:srgbClr val="4C260F"/>
                    </a:solidFill>
                  </a:rPr>
                  <a:t>4</a:t>
                </a:r>
                <a:r>
                  <a:rPr lang="ja-IT" altLang="en-US" sz="1400" b="1" dirty="0">
                    <a:solidFill>
                      <a:srgbClr val="4C260F"/>
                    </a:solidFill>
                  </a:rPr>
                  <a:t>万円</a:t>
                </a:r>
                <a:endParaRPr lang="en-US" altLang="ja-IT" sz="14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DC231681-934D-7833-B13D-24C534B92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21782">
              <a:off x="2082104" y="4344088"/>
              <a:ext cx="391142" cy="391142"/>
            </a:xfrm>
            <a:prstGeom prst="rect">
              <a:avLst/>
            </a:prstGeom>
          </p:spPr>
        </p:pic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35A99AC3-F0C8-2D7B-83FA-413DF169F964}"/>
                </a:ext>
              </a:extLst>
            </p:cNvPr>
            <p:cNvSpPr txBox="1"/>
            <p:nvPr/>
          </p:nvSpPr>
          <p:spPr>
            <a:xfrm>
              <a:off x="2495029" y="4385770"/>
              <a:ext cx="1062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初回</a:t>
              </a:r>
              <a:endParaRPr lang="en-US" altLang="ja-IT" sz="14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endParaRP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EDE7FEF-A580-B837-433A-C607D3FBC826}"/>
              </a:ext>
            </a:extLst>
          </p:cNvPr>
          <p:cNvGrpSpPr/>
          <p:nvPr/>
        </p:nvGrpSpPr>
        <p:grpSpPr>
          <a:xfrm>
            <a:off x="3764584" y="4347487"/>
            <a:ext cx="2373818" cy="1236729"/>
            <a:chOff x="5307686" y="4347487"/>
            <a:chExt cx="2373818" cy="1236729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F01E2B0C-676C-4A29-2D46-E9901B033AE9}"/>
                </a:ext>
              </a:extLst>
            </p:cNvPr>
            <p:cNvGrpSpPr/>
            <p:nvPr/>
          </p:nvGrpSpPr>
          <p:grpSpPr>
            <a:xfrm>
              <a:off x="5307686" y="4587849"/>
              <a:ext cx="1062232" cy="996367"/>
              <a:chOff x="1215956" y="4597872"/>
              <a:chExt cx="1062232" cy="996367"/>
            </a:xfrm>
          </p:grpSpPr>
          <p:sp>
            <p:nvSpPr>
              <p:cNvPr id="58" name="円/楕円 57">
                <a:extLst>
                  <a:ext uri="{FF2B5EF4-FFF2-40B4-BE49-F238E27FC236}">
                    <a16:creationId xmlns:a16="http://schemas.microsoft.com/office/drawing/2014/main" id="{24E08E76-EFAB-0E18-C4B4-BF148D105144}"/>
                  </a:ext>
                </a:extLst>
              </p:cNvPr>
              <p:cNvSpPr/>
              <p:nvPr/>
            </p:nvSpPr>
            <p:spPr>
              <a:xfrm rot="2964826">
                <a:off x="1324233" y="4597872"/>
                <a:ext cx="842175" cy="842175"/>
              </a:xfrm>
              <a:prstGeom prst="ellipse">
                <a:avLst/>
              </a:prstGeom>
              <a:noFill/>
              <a:ln w="28575">
                <a:solidFill>
                  <a:srgbClr val="FFB5C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0F2E2564-E490-7539-FC63-B69892CBE78B}"/>
                  </a:ext>
                </a:extLst>
              </p:cNvPr>
              <p:cNvSpPr/>
              <p:nvPr/>
            </p:nvSpPr>
            <p:spPr>
              <a:xfrm rot="50566">
                <a:off x="1647535" y="5353767"/>
                <a:ext cx="208006" cy="2404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レーム (半分) 59">
                <a:extLst>
                  <a:ext uri="{FF2B5EF4-FFF2-40B4-BE49-F238E27FC236}">
                    <a16:creationId xmlns:a16="http://schemas.microsoft.com/office/drawing/2014/main" id="{EA8D1E3F-0709-0851-8261-8B49809E60DF}"/>
                  </a:ext>
                </a:extLst>
              </p:cNvPr>
              <p:cNvSpPr/>
              <p:nvPr/>
            </p:nvSpPr>
            <p:spPr>
              <a:xfrm rot="13550566">
                <a:off x="1691135" y="5389791"/>
                <a:ext cx="131474" cy="131474"/>
              </a:xfrm>
              <a:prstGeom prst="halfFrame">
                <a:avLst>
                  <a:gd name="adj1" fmla="val 13004"/>
                  <a:gd name="adj2" fmla="val 13004"/>
                </a:avLst>
              </a:prstGeom>
              <a:solidFill>
                <a:srgbClr val="FFB5C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円/楕円 60">
                <a:extLst>
                  <a:ext uri="{FF2B5EF4-FFF2-40B4-BE49-F238E27FC236}">
                    <a16:creationId xmlns:a16="http://schemas.microsoft.com/office/drawing/2014/main" id="{F36EA6AF-50D5-1385-F6CA-76760D68A697}"/>
                  </a:ext>
                </a:extLst>
              </p:cNvPr>
              <p:cNvSpPr/>
              <p:nvPr/>
            </p:nvSpPr>
            <p:spPr>
              <a:xfrm rot="2964826">
                <a:off x="1399734" y="4664946"/>
                <a:ext cx="842175" cy="842175"/>
              </a:xfrm>
              <a:prstGeom prst="ellipse">
                <a:avLst/>
              </a:prstGeom>
              <a:solidFill>
                <a:srgbClr val="FFB5C4">
                  <a:alpha val="25000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427F404-5859-9A11-DF94-7ABCFC75894A}"/>
                  </a:ext>
                </a:extLst>
              </p:cNvPr>
              <p:cNvSpPr txBox="1"/>
              <p:nvPr/>
            </p:nvSpPr>
            <p:spPr>
              <a:xfrm>
                <a:off x="1215956" y="4865070"/>
                <a:ext cx="1062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FFB5C4"/>
                  </a:buClr>
                </a:pPr>
                <a:r>
                  <a:rPr lang="en-US" altLang="ja-IT" sz="1400" b="1" dirty="0">
                    <a:solidFill>
                      <a:srgbClr val="4C260F"/>
                    </a:solidFill>
                  </a:rPr>
                  <a:t>-</a:t>
                </a:r>
                <a:r>
                  <a:rPr lang="en-US" altLang="ja-JP" sz="1400" b="1" dirty="0">
                    <a:solidFill>
                      <a:srgbClr val="4C260F"/>
                    </a:solidFill>
                  </a:rPr>
                  <a:t>4</a:t>
                </a:r>
                <a:r>
                  <a:rPr lang="ja-IT" altLang="en-US" sz="1400" b="1" dirty="0">
                    <a:solidFill>
                      <a:srgbClr val="4C260F"/>
                    </a:solidFill>
                  </a:rPr>
                  <a:t>万円</a:t>
                </a:r>
                <a:endParaRPr lang="en-US" altLang="ja-IT" sz="14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33127D5B-7B6C-F3B2-8A7F-D85F7AEEC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21782">
              <a:off x="6206347" y="4347487"/>
              <a:ext cx="391142" cy="391142"/>
            </a:xfrm>
            <a:prstGeom prst="rect">
              <a:avLst/>
            </a:prstGeom>
          </p:spPr>
        </p:pic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4C2EEB15-6978-DF9C-3E86-3F8BC576E9EE}"/>
                </a:ext>
              </a:extLst>
            </p:cNvPr>
            <p:cNvSpPr txBox="1"/>
            <p:nvPr/>
          </p:nvSpPr>
          <p:spPr>
            <a:xfrm>
              <a:off x="6619272" y="4389169"/>
              <a:ext cx="1062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en-US" altLang="ja-IT" sz="1400" b="1" dirty="0">
                  <a:solidFill>
                    <a:srgbClr val="4C260F"/>
                  </a:solidFill>
                </a:rPr>
                <a:t>2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回目</a:t>
              </a:r>
              <a:endParaRPr lang="en-US" altLang="ja-IT" sz="14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endParaRP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B7F0B672-64BB-7CDB-C889-AAE7FB085291}"/>
              </a:ext>
            </a:extLst>
          </p:cNvPr>
          <p:cNvGrpSpPr/>
          <p:nvPr/>
        </p:nvGrpSpPr>
        <p:grpSpPr>
          <a:xfrm>
            <a:off x="6045925" y="4347786"/>
            <a:ext cx="2346612" cy="1231937"/>
            <a:chOff x="7077616" y="4347786"/>
            <a:chExt cx="2346612" cy="1231937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26B7B923-F0A8-0B75-31C2-C0B116FA902A}"/>
                </a:ext>
              </a:extLst>
            </p:cNvPr>
            <p:cNvGrpSpPr/>
            <p:nvPr/>
          </p:nvGrpSpPr>
          <p:grpSpPr>
            <a:xfrm>
              <a:off x="7077616" y="4583356"/>
              <a:ext cx="1062232" cy="996367"/>
              <a:chOff x="1215956" y="4597872"/>
              <a:chExt cx="1062232" cy="996367"/>
            </a:xfrm>
          </p:grpSpPr>
          <p:sp>
            <p:nvSpPr>
              <p:cNvPr id="64" name="円/楕円 63">
                <a:extLst>
                  <a:ext uri="{FF2B5EF4-FFF2-40B4-BE49-F238E27FC236}">
                    <a16:creationId xmlns:a16="http://schemas.microsoft.com/office/drawing/2014/main" id="{CF7C792A-1666-AEBA-58F6-877A6CA3B831}"/>
                  </a:ext>
                </a:extLst>
              </p:cNvPr>
              <p:cNvSpPr/>
              <p:nvPr/>
            </p:nvSpPr>
            <p:spPr>
              <a:xfrm rot="2964826">
                <a:off x="1324233" y="4597872"/>
                <a:ext cx="842175" cy="842175"/>
              </a:xfrm>
              <a:prstGeom prst="ellipse">
                <a:avLst/>
              </a:prstGeom>
              <a:noFill/>
              <a:ln w="28575">
                <a:solidFill>
                  <a:srgbClr val="FFB5C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CFF70969-8E8E-B4C1-9A80-F0D82CFC777A}"/>
                  </a:ext>
                </a:extLst>
              </p:cNvPr>
              <p:cNvSpPr/>
              <p:nvPr/>
            </p:nvSpPr>
            <p:spPr>
              <a:xfrm rot="50566">
                <a:off x="1647535" y="5353767"/>
                <a:ext cx="208006" cy="2404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レーム (半分) 65">
                <a:extLst>
                  <a:ext uri="{FF2B5EF4-FFF2-40B4-BE49-F238E27FC236}">
                    <a16:creationId xmlns:a16="http://schemas.microsoft.com/office/drawing/2014/main" id="{562720C0-C353-580E-73F4-E9F445D964F2}"/>
                  </a:ext>
                </a:extLst>
              </p:cNvPr>
              <p:cNvSpPr/>
              <p:nvPr/>
            </p:nvSpPr>
            <p:spPr>
              <a:xfrm rot="13550566">
                <a:off x="1691135" y="5389791"/>
                <a:ext cx="131474" cy="131474"/>
              </a:xfrm>
              <a:prstGeom prst="halfFrame">
                <a:avLst>
                  <a:gd name="adj1" fmla="val 13004"/>
                  <a:gd name="adj2" fmla="val 13004"/>
                </a:avLst>
              </a:prstGeom>
              <a:solidFill>
                <a:srgbClr val="FFB5C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円/楕円 66">
                <a:extLst>
                  <a:ext uri="{FF2B5EF4-FFF2-40B4-BE49-F238E27FC236}">
                    <a16:creationId xmlns:a16="http://schemas.microsoft.com/office/drawing/2014/main" id="{33368AB8-D584-8AED-9C37-E0B4D601FBEE}"/>
                  </a:ext>
                </a:extLst>
              </p:cNvPr>
              <p:cNvSpPr/>
              <p:nvPr/>
            </p:nvSpPr>
            <p:spPr>
              <a:xfrm rot="2964826">
                <a:off x="1399734" y="4664946"/>
                <a:ext cx="842175" cy="842175"/>
              </a:xfrm>
              <a:prstGeom prst="ellipse">
                <a:avLst/>
              </a:prstGeom>
              <a:solidFill>
                <a:srgbClr val="FFB5C4">
                  <a:alpha val="25000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601D9841-88BB-A785-83A1-0996D7B0DFA1}"/>
                  </a:ext>
                </a:extLst>
              </p:cNvPr>
              <p:cNvSpPr txBox="1"/>
              <p:nvPr/>
            </p:nvSpPr>
            <p:spPr>
              <a:xfrm>
                <a:off x="1215956" y="4865070"/>
                <a:ext cx="1062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FFB5C4"/>
                  </a:buClr>
                </a:pPr>
                <a:r>
                  <a:rPr lang="en-US" altLang="ja-IT" sz="1400" b="1" dirty="0">
                    <a:solidFill>
                      <a:srgbClr val="4C260F"/>
                    </a:solidFill>
                  </a:rPr>
                  <a:t>-</a:t>
                </a:r>
                <a:r>
                  <a:rPr lang="en-US" altLang="ja-JP" sz="1400" b="1" dirty="0">
                    <a:solidFill>
                      <a:srgbClr val="4C260F"/>
                    </a:solidFill>
                  </a:rPr>
                  <a:t>4</a:t>
                </a:r>
                <a:r>
                  <a:rPr lang="ja-IT" altLang="en-US" sz="1400" b="1" dirty="0">
                    <a:solidFill>
                      <a:srgbClr val="4C260F"/>
                    </a:solidFill>
                  </a:rPr>
                  <a:t>万円</a:t>
                </a:r>
                <a:endParaRPr lang="en-US" altLang="ja-IT" sz="14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F576ECC5-1F90-8458-7396-7EC898A5C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21782">
              <a:off x="7949071" y="4347786"/>
              <a:ext cx="391142" cy="391142"/>
            </a:xfrm>
            <a:prstGeom prst="rect">
              <a:avLst/>
            </a:prstGeom>
          </p:spPr>
        </p:pic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6D9E49EA-0EDF-6CC2-C110-DED3693ED338}"/>
                </a:ext>
              </a:extLst>
            </p:cNvPr>
            <p:cNvSpPr txBox="1"/>
            <p:nvPr/>
          </p:nvSpPr>
          <p:spPr>
            <a:xfrm>
              <a:off x="8361996" y="4389468"/>
              <a:ext cx="1062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en-US" altLang="ja-IT" sz="1400" b="1" dirty="0">
                  <a:solidFill>
                    <a:srgbClr val="4C260F"/>
                  </a:solidFill>
                </a:rPr>
                <a:t>3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回目</a:t>
              </a:r>
              <a:endParaRPr lang="en-US" altLang="ja-IT" sz="14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endParaRPr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6A55F4CA-8857-A6B0-23D3-3E06E60E8433}"/>
              </a:ext>
            </a:extLst>
          </p:cNvPr>
          <p:cNvGrpSpPr/>
          <p:nvPr/>
        </p:nvGrpSpPr>
        <p:grpSpPr>
          <a:xfrm>
            <a:off x="8300060" y="4349393"/>
            <a:ext cx="2360652" cy="1247551"/>
            <a:chOff x="8857283" y="4349393"/>
            <a:chExt cx="2360652" cy="1247551"/>
          </a:xfrm>
        </p:grpSpPr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2466C2E3-4437-D091-EFF9-6BE10C7F2C8B}"/>
                </a:ext>
              </a:extLst>
            </p:cNvPr>
            <p:cNvGrpSpPr/>
            <p:nvPr/>
          </p:nvGrpSpPr>
          <p:grpSpPr>
            <a:xfrm>
              <a:off x="8857283" y="4600577"/>
              <a:ext cx="1062232" cy="996367"/>
              <a:chOff x="1215956" y="4597872"/>
              <a:chExt cx="1062232" cy="996367"/>
            </a:xfrm>
          </p:grpSpPr>
          <p:sp>
            <p:nvSpPr>
              <p:cNvPr id="70" name="円/楕円 69">
                <a:extLst>
                  <a:ext uri="{FF2B5EF4-FFF2-40B4-BE49-F238E27FC236}">
                    <a16:creationId xmlns:a16="http://schemas.microsoft.com/office/drawing/2014/main" id="{6221564A-C192-8E11-7913-77D8A28B50C4}"/>
                  </a:ext>
                </a:extLst>
              </p:cNvPr>
              <p:cNvSpPr/>
              <p:nvPr/>
            </p:nvSpPr>
            <p:spPr>
              <a:xfrm rot="2964826">
                <a:off x="1324233" y="4597872"/>
                <a:ext cx="842175" cy="842175"/>
              </a:xfrm>
              <a:prstGeom prst="ellipse">
                <a:avLst/>
              </a:prstGeom>
              <a:noFill/>
              <a:ln w="28575">
                <a:solidFill>
                  <a:srgbClr val="FFB5C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2641D330-AAED-B037-90B3-AC4D7947C779}"/>
                  </a:ext>
                </a:extLst>
              </p:cNvPr>
              <p:cNvSpPr/>
              <p:nvPr/>
            </p:nvSpPr>
            <p:spPr>
              <a:xfrm rot="50566">
                <a:off x="1647535" y="5353767"/>
                <a:ext cx="208006" cy="2404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レーム (半分) 71">
                <a:extLst>
                  <a:ext uri="{FF2B5EF4-FFF2-40B4-BE49-F238E27FC236}">
                    <a16:creationId xmlns:a16="http://schemas.microsoft.com/office/drawing/2014/main" id="{A633A115-CA0F-D6C8-1107-9AFF48D3790F}"/>
                  </a:ext>
                </a:extLst>
              </p:cNvPr>
              <p:cNvSpPr/>
              <p:nvPr/>
            </p:nvSpPr>
            <p:spPr>
              <a:xfrm rot="13550566">
                <a:off x="1691135" y="5389791"/>
                <a:ext cx="131474" cy="131474"/>
              </a:xfrm>
              <a:prstGeom prst="halfFrame">
                <a:avLst>
                  <a:gd name="adj1" fmla="val 13004"/>
                  <a:gd name="adj2" fmla="val 13004"/>
                </a:avLst>
              </a:prstGeom>
              <a:solidFill>
                <a:srgbClr val="FFB5C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円/楕円 72">
                <a:extLst>
                  <a:ext uri="{FF2B5EF4-FFF2-40B4-BE49-F238E27FC236}">
                    <a16:creationId xmlns:a16="http://schemas.microsoft.com/office/drawing/2014/main" id="{F3D8A56B-9680-D17C-E1D8-7B7FCF44A773}"/>
                  </a:ext>
                </a:extLst>
              </p:cNvPr>
              <p:cNvSpPr/>
              <p:nvPr/>
            </p:nvSpPr>
            <p:spPr>
              <a:xfrm rot="2964826">
                <a:off x="1399734" y="4664946"/>
                <a:ext cx="842175" cy="842175"/>
              </a:xfrm>
              <a:prstGeom prst="ellipse">
                <a:avLst/>
              </a:prstGeom>
              <a:solidFill>
                <a:srgbClr val="FFB5C4">
                  <a:alpha val="25000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ACDDBC8D-C159-C3C3-3F06-AAF998E1A9A1}"/>
                  </a:ext>
                </a:extLst>
              </p:cNvPr>
              <p:cNvSpPr txBox="1"/>
              <p:nvPr/>
            </p:nvSpPr>
            <p:spPr>
              <a:xfrm>
                <a:off x="1215956" y="4865070"/>
                <a:ext cx="1062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FFB5C4"/>
                  </a:buClr>
                </a:pPr>
                <a:r>
                  <a:rPr lang="en-US" altLang="ja-IT" sz="1400" b="1" dirty="0">
                    <a:solidFill>
                      <a:srgbClr val="4C260F"/>
                    </a:solidFill>
                  </a:rPr>
                  <a:t>-</a:t>
                </a:r>
                <a:r>
                  <a:rPr lang="en-US" altLang="ja-JP" sz="1400" b="1" dirty="0">
                    <a:solidFill>
                      <a:srgbClr val="4C260F"/>
                    </a:solidFill>
                  </a:rPr>
                  <a:t>4</a:t>
                </a:r>
                <a:r>
                  <a:rPr lang="ja-IT" altLang="en-US" sz="1400" b="1" dirty="0">
                    <a:solidFill>
                      <a:srgbClr val="4C260F"/>
                    </a:solidFill>
                  </a:rPr>
                  <a:t>万円</a:t>
                </a:r>
                <a:endParaRPr lang="en-US" altLang="ja-IT" sz="14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5C915C0F-5498-475E-FBC7-5F19DFA9C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21782">
              <a:off x="9742778" y="4349393"/>
              <a:ext cx="391142" cy="391142"/>
            </a:xfrm>
            <a:prstGeom prst="rect">
              <a:avLst/>
            </a:prstGeom>
          </p:spPr>
        </p:pic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840929B1-BD88-9938-8B6F-7F61AA8E9A3B}"/>
                </a:ext>
              </a:extLst>
            </p:cNvPr>
            <p:cNvSpPr txBox="1"/>
            <p:nvPr/>
          </p:nvSpPr>
          <p:spPr>
            <a:xfrm>
              <a:off x="10155703" y="4391075"/>
              <a:ext cx="1062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en-US" altLang="ja-IT" sz="1400" b="1" dirty="0">
                  <a:solidFill>
                    <a:srgbClr val="4C260F"/>
                  </a:solidFill>
                </a:rPr>
                <a:t>4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回目</a:t>
              </a:r>
              <a:endParaRPr lang="en-US" altLang="ja-IT" sz="14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49DD5A4-300B-A555-9556-8AC39276E8FA}"/>
              </a:ext>
            </a:extLst>
          </p:cNvPr>
          <p:cNvGrpSpPr/>
          <p:nvPr/>
        </p:nvGrpSpPr>
        <p:grpSpPr>
          <a:xfrm>
            <a:off x="7883769" y="920213"/>
            <a:ext cx="3717395" cy="2947815"/>
            <a:chOff x="7883769" y="948789"/>
            <a:chExt cx="3717395" cy="2947815"/>
          </a:xfrm>
        </p:grpSpPr>
        <p:sp>
          <p:nvSpPr>
            <p:cNvPr id="134" name="角丸四角形 133">
              <a:extLst>
                <a:ext uri="{FF2B5EF4-FFF2-40B4-BE49-F238E27FC236}">
                  <a16:creationId xmlns:a16="http://schemas.microsoft.com/office/drawing/2014/main" id="{DF9EE234-0633-269A-CA85-84B500BD1F61}"/>
                </a:ext>
              </a:extLst>
            </p:cNvPr>
            <p:cNvSpPr/>
            <p:nvPr/>
          </p:nvSpPr>
          <p:spPr>
            <a:xfrm>
              <a:off x="7883769" y="948790"/>
              <a:ext cx="3710436" cy="2947814"/>
            </a:xfrm>
            <a:prstGeom prst="roundRect">
              <a:avLst>
                <a:gd name="adj" fmla="val 6335"/>
              </a:avLst>
            </a:prstGeom>
            <a:solidFill>
              <a:schemeClr val="bg1"/>
            </a:solidFill>
            <a:ln w="9525">
              <a:solidFill>
                <a:srgbClr val="A3CF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35" name="片側の 2 つの角を丸めた四角形 134">
              <a:extLst>
                <a:ext uri="{FF2B5EF4-FFF2-40B4-BE49-F238E27FC236}">
                  <a16:creationId xmlns:a16="http://schemas.microsoft.com/office/drawing/2014/main" id="{6D5D12DE-FEF8-418D-15B6-CA442C3DDE6F}"/>
                </a:ext>
              </a:extLst>
            </p:cNvPr>
            <p:cNvSpPr/>
            <p:nvPr/>
          </p:nvSpPr>
          <p:spPr>
            <a:xfrm>
              <a:off x="7890729" y="948789"/>
              <a:ext cx="3710435" cy="587095"/>
            </a:xfrm>
            <a:prstGeom prst="round2SameRect">
              <a:avLst>
                <a:gd name="adj1" fmla="val 21351"/>
                <a:gd name="adj2" fmla="val 0"/>
              </a:avLst>
            </a:prstGeom>
            <a:solidFill>
              <a:srgbClr val="A3C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テキスト ボックス 136">
              <a:extLst>
                <a:ext uri="{FF2B5EF4-FFF2-40B4-BE49-F238E27FC236}">
                  <a16:creationId xmlns:a16="http://schemas.microsoft.com/office/drawing/2014/main" id="{128D4182-CC8C-3054-06FE-A3F6435977E8}"/>
                </a:ext>
              </a:extLst>
            </p:cNvPr>
            <p:cNvSpPr txBox="1"/>
            <p:nvPr/>
          </p:nvSpPr>
          <p:spPr>
            <a:xfrm>
              <a:off x="7890729" y="984215"/>
              <a:ext cx="3693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IT" altLang="en-US" sz="2400" b="1" dirty="0">
                  <a:solidFill>
                    <a:srgbClr val="A3CF5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支払い方法</a:t>
              </a:r>
              <a:endParaRPr kumimoji="1" lang="en-US" altLang="ja-JP" sz="2400" b="1" dirty="0">
                <a:solidFill>
                  <a:srgbClr val="A3CF5F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39" name="正方形/長方形 138">
              <a:extLst>
                <a:ext uri="{FF2B5EF4-FFF2-40B4-BE49-F238E27FC236}">
                  <a16:creationId xmlns:a16="http://schemas.microsoft.com/office/drawing/2014/main" id="{349A44F0-69DE-8A74-F621-D757871A2CC9}"/>
                </a:ext>
              </a:extLst>
            </p:cNvPr>
            <p:cNvSpPr/>
            <p:nvPr/>
          </p:nvSpPr>
          <p:spPr>
            <a:xfrm>
              <a:off x="7888802" y="1956498"/>
              <a:ext cx="3651057" cy="11619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08000" bIns="108000" rtlCol="0" anchor="t"/>
            <a:lstStyle/>
            <a:p>
              <a:pPr marL="366713" indent="-366713">
                <a:spcBef>
                  <a:spcPts val="600"/>
                </a:spcBef>
                <a:buClr>
                  <a:srgbClr val="A3CF47"/>
                </a:buClr>
                <a:buFont typeface="Wingdings" pitchFamily="2" charset="2"/>
                <a:buChar char="Ø"/>
              </a:pPr>
              <a:r>
                <a:rPr kumimoji="1" lang="ja-IT" altLang="en-US" sz="2000" b="1" dirty="0">
                  <a:solidFill>
                    <a:srgbClr val="4C260F"/>
                  </a:solidFill>
                </a:rPr>
                <a:t>クレジットカード定期払い</a:t>
              </a:r>
              <a:endParaRPr kumimoji="1" lang="en-US" altLang="ja-IT" sz="2000" b="1" dirty="0">
                <a:solidFill>
                  <a:srgbClr val="4C260F"/>
                </a:solidFill>
              </a:endParaRPr>
            </a:p>
            <a:p>
              <a:pPr marL="366713" indent="-366713">
                <a:spcBef>
                  <a:spcPts val="600"/>
                </a:spcBef>
                <a:buClr>
                  <a:srgbClr val="A3CF47"/>
                </a:buClr>
                <a:buFont typeface="Wingdings" pitchFamily="2" charset="2"/>
                <a:buChar char="Ø"/>
              </a:pPr>
              <a:r>
                <a:rPr kumimoji="1" lang="ja-IT" altLang="en-US" sz="2000" b="1" dirty="0">
                  <a:solidFill>
                    <a:srgbClr val="4C260F"/>
                  </a:solidFill>
                </a:rPr>
                <a:t>口座振替</a:t>
              </a:r>
              <a:endParaRPr kumimoji="1" lang="ja-JP" altLang="en-US" sz="2000" dirty="0">
                <a:solidFill>
                  <a:srgbClr val="4C260F"/>
                </a:solidFill>
              </a:endParaRPr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4117473-3BBD-CD5B-518C-AB1B40615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EAF1F4"/>
                </a:clrFrom>
                <a:clrTo>
                  <a:srgbClr val="EAF1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381448" y="2721526"/>
              <a:ext cx="1116749" cy="1116749"/>
            </a:xfrm>
            <a:custGeom>
              <a:avLst/>
              <a:gdLst>
                <a:gd name="connsiteX0" fmla="*/ 0 w 2548396"/>
                <a:gd name="connsiteY0" fmla="*/ 0 h 2548396"/>
                <a:gd name="connsiteX1" fmla="*/ 2548396 w 2548396"/>
                <a:gd name="connsiteY1" fmla="*/ 0 h 2548396"/>
                <a:gd name="connsiteX2" fmla="*/ 2548396 w 2548396"/>
                <a:gd name="connsiteY2" fmla="*/ 2548396 h 2548396"/>
                <a:gd name="connsiteX3" fmla="*/ 0 w 2548396"/>
                <a:gd name="connsiteY3" fmla="*/ 2548396 h 254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8396" h="2548396">
                  <a:moveTo>
                    <a:pt x="0" y="0"/>
                  </a:moveTo>
                  <a:lnTo>
                    <a:pt x="2548396" y="0"/>
                  </a:lnTo>
                  <a:lnTo>
                    <a:pt x="2548396" y="2548396"/>
                  </a:lnTo>
                  <a:lnTo>
                    <a:pt x="0" y="2548396"/>
                  </a:lnTo>
                  <a:close/>
                </a:path>
              </a:pathLst>
            </a:custGeom>
          </p:spPr>
        </p:pic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04D26A6-2E0B-E41F-6F8A-6FCA8455B19C}"/>
              </a:ext>
            </a:extLst>
          </p:cNvPr>
          <p:cNvSpPr txBox="1"/>
          <p:nvPr/>
        </p:nvSpPr>
        <p:spPr>
          <a:xfrm>
            <a:off x="895104" y="4745788"/>
            <a:ext cx="346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B5C4"/>
              </a:buClr>
            </a:pPr>
            <a:r>
              <a:rPr lang="ja-IT" altLang="en-US" sz="1400" b="1" dirty="0">
                <a:solidFill>
                  <a:srgbClr val="4C260F"/>
                </a:solidFill>
              </a:rPr>
              <a:t>契</a:t>
            </a:r>
            <a:endParaRPr lang="en-US" altLang="ja-IT" sz="1400" b="1" dirty="0">
              <a:solidFill>
                <a:srgbClr val="4C260F"/>
              </a:solidFill>
            </a:endParaRPr>
          </a:p>
          <a:p>
            <a:pPr>
              <a:buClr>
                <a:srgbClr val="FFB5C4"/>
              </a:buClr>
            </a:pPr>
            <a:r>
              <a:rPr lang="ja-IT" altLang="en-US" sz="1400" b="1" dirty="0">
                <a:solidFill>
                  <a:srgbClr val="4C260F"/>
                </a:solidFill>
              </a:rPr>
              <a:t>約</a:t>
            </a:r>
            <a:endParaRPr lang="en-US" altLang="ja-IT" sz="1400" b="1" dirty="0">
              <a:solidFill>
                <a:srgbClr val="4C260F"/>
              </a:solidFill>
            </a:endParaRPr>
          </a:p>
          <a:p>
            <a:pPr>
              <a:buClr>
                <a:srgbClr val="FFB5C4"/>
              </a:buClr>
            </a:pPr>
            <a:r>
              <a:rPr lang="ja-IT" altLang="en-US" sz="1400" b="1" dirty="0">
                <a:solidFill>
                  <a:srgbClr val="4C260F"/>
                </a:solidFill>
              </a:rPr>
              <a:t>日</a:t>
            </a:r>
            <a:endParaRPr lang="en-US" altLang="ja-IT" sz="1400" b="1" dirty="0">
              <a:solidFill>
                <a:srgbClr val="F65948"/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0E0A9F3-B2F9-2716-C959-5C8990DBC6D8}"/>
              </a:ext>
            </a:extLst>
          </p:cNvPr>
          <p:cNvSpPr txBox="1"/>
          <p:nvPr/>
        </p:nvSpPr>
        <p:spPr>
          <a:xfrm>
            <a:off x="2905120" y="4745566"/>
            <a:ext cx="346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B5C4"/>
              </a:buClr>
            </a:pPr>
            <a:r>
              <a:rPr lang="ja-IT" altLang="en-US" sz="1400" b="1" dirty="0">
                <a:solidFill>
                  <a:srgbClr val="4C260F"/>
                </a:solidFill>
              </a:rPr>
              <a:t>退</a:t>
            </a:r>
            <a:endParaRPr lang="en-US" altLang="ja-IT" sz="1400" b="1" dirty="0">
              <a:solidFill>
                <a:srgbClr val="4C260F"/>
              </a:solidFill>
            </a:endParaRPr>
          </a:p>
          <a:p>
            <a:pPr>
              <a:buClr>
                <a:srgbClr val="FFB5C4"/>
              </a:buClr>
            </a:pPr>
            <a:r>
              <a:rPr lang="ja-IT" altLang="en-US" sz="1400" b="1" dirty="0">
                <a:solidFill>
                  <a:srgbClr val="4C260F"/>
                </a:solidFill>
              </a:rPr>
              <a:t>職</a:t>
            </a:r>
            <a:endParaRPr lang="en-US" altLang="ja-IT" sz="1400" b="1" dirty="0">
              <a:solidFill>
                <a:srgbClr val="4C260F"/>
              </a:solidFill>
            </a:endParaRPr>
          </a:p>
          <a:p>
            <a:pPr>
              <a:buClr>
                <a:srgbClr val="FFB5C4"/>
              </a:buClr>
            </a:pPr>
            <a:r>
              <a:rPr lang="ja-IT" altLang="en-US" sz="1400" b="1" dirty="0">
                <a:solidFill>
                  <a:srgbClr val="4C260F"/>
                </a:solidFill>
              </a:rPr>
              <a:t>日</a:t>
            </a:r>
            <a:endParaRPr lang="en-US" altLang="ja-IT" sz="1400" b="1" dirty="0">
              <a:solidFill>
                <a:srgbClr val="F65948"/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</a:endParaRPr>
          </a:p>
        </p:txBody>
      </p: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D0798033-2E08-CE64-F37B-B88DCE393724}"/>
              </a:ext>
            </a:extLst>
          </p:cNvPr>
          <p:cNvGrpSpPr/>
          <p:nvPr/>
        </p:nvGrpSpPr>
        <p:grpSpPr>
          <a:xfrm>
            <a:off x="590477" y="932077"/>
            <a:ext cx="7145243" cy="2935951"/>
            <a:chOff x="590477" y="960653"/>
            <a:chExt cx="7145243" cy="2935951"/>
          </a:xfrm>
        </p:grpSpPr>
        <p:sp>
          <p:nvSpPr>
            <p:cNvPr id="89" name="角丸四角形 88">
              <a:extLst>
                <a:ext uri="{FF2B5EF4-FFF2-40B4-BE49-F238E27FC236}">
                  <a16:creationId xmlns:a16="http://schemas.microsoft.com/office/drawing/2014/main" id="{34938DFC-3311-ABEC-544F-60D1097D0BA8}"/>
                </a:ext>
              </a:extLst>
            </p:cNvPr>
            <p:cNvSpPr/>
            <p:nvPr/>
          </p:nvSpPr>
          <p:spPr>
            <a:xfrm>
              <a:off x="600761" y="960654"/>
              <a:ext cx="7128000" cy="2935950"/>
            </a:xfrm>
            <a:prstGeom prst="roundRect">
              <a:avLst>
                <a:gd name="adj" fmla="val 6335"/>
              </a:avLst>
            </a:prstGeom>
            <a:solidFill>
              <a:schemeClr val="bg1"/>
            </a:solidFill>
            <a:ln w="9525">
              <a:solidFill>
                <a:srgbClr val="FFD1C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0" name="片側の 2 つの角を丸めた四角形 89">
              <a:extLst>
                <a:ext uri="{FF2B5EF4-FFF2-40B4-BE49-F238E27FC236}">
                  <a16:creationId xmlns:a16="http://schemas.microsoft.com/office/drawing/2014/main" id="{C2059E00-AC4A-91B7-C6E5-DBE9BFC1C88A}"/>
                </a:ext>
              </a:extLst>
            </p:cNvPr>
            <p:cNvSpPr/>
            <p:nvPr/>
          </p:nvSpPr>
          <p:spPr>
            <a:xfrm>
              <a:off x="607720" y="960653"/>
              <a:ext cx="7128000" cy="575231"/>
            </a:xfrm>
            <a:prstGeom prst="round2SameRect">
              <a:avLst>
                <a:gd name="adj1" fmla="val 21351"/>
                <a:gd name="adj2" fmla="val 0"/>
              </a:avLst>
            </a:prstGeom>
            <a:solidFill>
              <a:srgbClr val="FFD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7E630A7E-A9EA-E9A7-71A4-52838159F1B9}"/>
                </a:ext>
              </a:extLst>
            </p:cNvPr>
            <p:cNvSpPr/>
            <p:nvPr/>
          </p:nvSpPr>
          <p:spPr>
            <a:xfrm>
              <a:off x="1425443" y="2344771"/>
              <a:ext cx="3798173" cy="4861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>
                <a:spcBef>
                  <a:spcPts val="600"/>
                </a:spcBef>
                <a:buClr>
                  <a:srgbClr val="A3CF47"/>
                </a:buClr>
              </a:pPr>
              <a:r>
                <a:rPr kumimoji="1" lang="ja-IT" altLang="en-US" sz="1400" b="1" dirty="0">
                  <a:solidFill>
                    <a:srgbClr val="4C260F"/>
                  </a:solidFill>
                </a:rPr>
                <a:t>月々</a:t>
              </a:r>
              <a:r>
                <a:rPr kumimoji="1" lang="ja-IT" altLang="en-US" sz="2400" b="1" dirty="0">
                  <a:solidFill>
                    <a:srgbClr val="4C260F"/>
                  </a:solidFill>
                </a:rPr>
                <a:t>４万円</a:t>
              </a:r>
              <a:r>
                <a:rPr kumimoji="1" lang="ja-JP" altLang="en-US" sz="2400" b="1">
                  <a:solidFill>
                    <a:srgbClr val="4C260F"/>
                  </a:solidFill>
                </a:rPr>
                <a:t> </a:t>
              </a:r>
              <a:r>
                <a:rPr kumimoji="1" lang="it-IT" altLang="ja-JP" sz="2400" b="1" dirty="0">
                  <a:solidFill>
                    <a:srgbClr val="4C260F"/>
                  </a:solidFill>
                </a:rPr>
                <a:t>x </a:t>
              </a:r>
              <a:r>
                <a:rPr kumimoji="1" lang="ja-JP" altLang="en-US" sz="2400" b="1">
                  <a:solidFill>
                    <a:srgbClr val="4C260F"/>
                  </a:solidFill>
                </a:rPr>
                <a:t>３</a:t>
              </a:r>
              <a:r>
                <a:rPr kumimoji="1" lang="ja-IT" altLang="en-US" sz="2400" b="1" dirty="0">
                  <a:solidFill>
                    <a:srgbClr val="4C260F"/>
                  </a:solidFill>
                </a:rPr>
                <a:t>ヶ月</a:t>
              </a:r>
              <a:r>
                <a:rPr lang="ja-IT" altLang="en-US" sz="1200" b="1" dirty="0">
                  <a:solidFill>
                    <a:srgbClr val="4C260F"/>
                  </a:solidFill>
                </a:rPr>
                <a:t>（税込</a:t>
              </a:r>
              <a:r>
                <a:rPr lang="en-US" altLang="ja-IT" sz="1200" b="1" dirty="0">
                  <a:solidFill>
                    <a:srgbClr val="4C260F"/>
                  </a:solidFill>
                </a:rPr>
                <a:t>4.4</a:t>
              </a:r>
              <a:r>
                <a:rPr lang="ja-IT" altLang="en-US" sz="1200" b="1" dirty="0">
                  <a:solidFill>
                    <a:srgbClr val="4C260F"/>
                  </a:solidFill>
                </a:rPr>
                <a:t>万円）</a:t>
              </a:r>
              <a:endParaRPr kumimoji="1" lang="ja-JP" altLang="en-US" sz="1200">
                <a:solidFill>
                  <a:srgbClr val="4C260F"/>
                </a:solidFill>
              </a:endParaRPr>
            </a:p>
          </p:txBody>
        </p: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3B8C6018-C1BC-E546-639E-17F0F6583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EAF1F4"/>
                </a:clrFrom>
                <a:clrTo>
                  <a:srgbClr val="EAF1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8204" y="2970007"/>
              <a:ext cx="799237" cy="799237"/>
            </a:xfrm>
            <a:custGeom>
              <a:avLst/>
              <a:gdLst>
                <a:gd name="connsiteX0" fmla="*/ 0 w 1733125"/>
                <a:gd name="connsiteY0" fmla="*/ 0 h 1733125"/>
                <a:gd name="connsiteX1" fmla="*/ 1733125 w 1733125"/>
                <a:gd name="connsiteY1" fmla="*/ 0 h 1733125"/>
                <a:gd name="connsiteX2" fmla="*/ 1733125 w 1733125"/>
                <a:gd name="connsiteY2" fmla="*/ 1733125 h 1733125"/>
                <a:gd name="connsiteX3" fmla="*/ 0 w 1733125"/>
                <a:gd name="connsiteY3" fmla="*/ 1733125 h 173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125" h="1733125">
                  <a:moveTo>
                    <a:pt x="0" y="0"/>
                  </a:moveTo>
                  <a:lnTo>
                    <a:pt x="1733125" y="0"/>
                  </a:lnTo>
                  <a:lnTo>
                    <a:pt x="1733125" y="1733125"/>
                  </a:lnTo>
                  <a:lnTo>
                    <a:pt x="0" y="1733125"/>
                  </a:lnTo>
                  <a:close/>
                </a:path>
              </a:pathLst>
            </a:custGeom>
          </p:spPr>
        </p:pic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90B38C0F-73A3-2BEF-7D54-66C004DE2019}"/>
                </a:ext>
              </a:extLst>
            </p:cNvPr>
            <p:cNvSpPr/>
            <p:nvPr/>
          </p:nvSpPr>
          <p:spPr>
            <a:xfrm>
              <a:off x="1441713" y="2898183"/>
              <a:ext cx="6213840" cy="9306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08000" bIns="108000" rtlCol="0" anchor="t"/>
            <a:lstStyle/>
            <a:p>
              <a:pPr marL="366713" indent="-366713">
                <a:spcBef>
                  <a:spcPts val="600"/>
                </a:spcBef>
                <a:buClr>
                  <a:srgbClr val="FFB5C4"/>
                </a:buClr>
                <a:buFont typeface="Wingdings" pitchFamily="2" charset="2"/>
                <a:buChar char="ü"/>
              </a:pPr>
              <a:r>
                <a:rPr kumimoji="1" lang="ja-IT" altLang="en-US" sz="2000" b="1" dirty="0">
                  <a:solidFill>
                    <a:srgbClr val="4C260F"/>
                  </a:solidFill>
                </a:rPr>
                <a:t>最長でも１２ヶ月分しか料金はかからない</a:t>
              </a:r>
              <a:endParaRPr kumimoji="1" lang="en-US" altLang="ja-IT" sz="2000" b="1" dirty="0">
                <a:solidFill>
                  <a:srgbClr val="4C260F"/>
                </a:solidFill>
              </a:endParaRPr>
            </a:p>
            <a:p>
              <a:pPr marL="366713" indent="-366713">
                <a:spcBef>
                  <a:spcPts val="600"/>
                </a:spcBef>
                <a:buClr>
                  <a:srgbClr val="FFB5C4"/>
                </a:buClr>
                <a:buFont typeface="Wingdings" pitchFamily="2" charset="2"/>
                <a:buChar char="ü"/>
              </a:pPr>
              <a:r>
                <a:rPr kumimoji="1" lang="ja-IT" altLang="en-US" sz="2000" b="1" dirty="0">
                  <a:solidFill>
                    <a:srgbClr val="4C260F"/>
                  </a:solidFill>
                </a:rPr>
                <a:t>最低契約期間は</a:t>
              </a:r>
              <a:r>
                <a:rPr kumimoji="1" lang="ja-JP" altLang="en-US" sz="2000" b="1" dirty="0">
                  <a:solidFill>
                    <a:srgbClr val="4C260F"/>
                  </a:solidFill>
                </a:rPr>
                <a:t>２</a:t>
              </a:r>
              <a:r>
                <a:rPr kumimoji="1" lang="ja-IT" altLang="en-US" sz="2000" b="1" dirty="0">
                  <a:solidFill>
                    <a:srgbClr val="4C260F"/>
                  </a:solidFill>
                </a:rPr>
                <a:t>ヶ月</a:t>
              </a:r>
              <a:r>
                <a:rPr kumimoji="1" lang="ja-IT" altLang="en-US" sz="1600" b="1" dirty="0">
                  <a:solidFill>
                    <a:srgbClr val="4C260F"/>
                  </a:solidFill>
                </a:rPr>
                <a:t>（３月３１日退職の場合・６月以降）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</p:txBody>
        </p: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2DF5A078-D7B2-44E2-600C-777440B2A6BA}"/>
                </a:ext>
              </a:extLst>
            </p:cNvPr>
            <p:cNvGrpSpPr/>
            <p:nvPr/>
          </p:nvGrpSpPr>
          <p:grpSpPr>
            <a:xfrm>
              <a:off x="612249" y="2150765"/>
              <a:ext cx="959011" cy="583162"/>
              <a:chOff x="3683318" y="3586718"/>
              <a:chExt cx="1179872" cy="717464"/>
            </a:xfrm>
          </p:grpSpPr>
          <p:sp>
            <p:nvSpPr>
              <p:cNvPr id="51" name="円/楕円 50">
                <a:extLst>
                  <a:ext uri="{FF2B5EF4-FFF2-40B4-BE49-F238E27FC236}">
                    <a16:creationId xmlns:a16="http://schemas.microsoft.com/office/drawing/2014/main" id="{005AC735-7B5E-30D3-35C1-F24742B23C8C}"/>
                  </a:ext>
                </a:extLst>
              </p:cNvPr>
              <p:cNvSpPr/>
              <p:nvPr/>
            </p:nvSpPr>
            <p:spPr>
              <a:xfrm>
                <a:off x="3913331" y="3586718"/>
                <a:ext cx="717466" cy="717464"/>
              </a:xfrm>
              <a:prstGeom prst="ellipse">
                <a:avLst/>
              </a:prstGeom>
              <a:solidFill>
                <a:srgbClr val="FFD2C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5C75E68-6688-EFE1-9AEF-60FD1CA2FEDF}"/>
                  </a:ext>
                </a:extLst>
              </p:cNvPr>
              <p:cNvSpPr txBox="1"/>
              <p:nvPr/>
            </p:nvSpPr>
            <p:spPr>
              <a:xfrm>
                <a:off x="3683318" y="3605590"/>
                <a:ext cx="1179872" cy="416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IT" altLang="en-US" sz="1600" b="1" dirty="0">
                    <a:solidFill>
                      <a:srgbClr val="4C260F"/>
                    </a:solidFill>
                  </a:rPr>
                  <a:t>例</a:t>
                </a:r>
                <a:endParaRPr lang="en-US" altLang="ja-IT" sz="1600" b="1" dirty="0">
                  <a:solidFill>
                    <a:srgbClr val="4C260F"/>
                  </a:solidFill>
                </a:endParaRPr>
              </a:p>
            </p:txBody>
          </p:sp>
          <p:pic>
            <p:nvPicPr>
              <p:cNvPr id="53" name="グラフィックス 52" descr="慈善 単色塗りつぶし">
                <a:extLst>
                  <a:ext uri="{FF2B5EF4-FFF2-40B4-BE49-F238E27FC236}">
                    <a16:creationId xmlns:a16="http://schemas.microsoft.com/office/drawing/2014/main" id="{BB74B427-589B-CA28-72A0-8EBDACB3C5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4090530" y="3914752"/>
                <a:ext cx="363069" cy="3630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ECD240BA-409B-9BE4-1B53-BAEB0EA1973C}"/>
                </a:ext>
              </a:extLst>
            </p:cNvPr>
            <p:cNvSpPr txBox="1"/>
            <p:nvPr/>
          </p:nvSpPr>
          <p:spPr>
            <a:xfrm>
              <a:off x="1496889" y="2119547"/>
              <a:ext cx="3430152" cy="30777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ja-IT" altLang="en-US" sz="1400" b="1" dirty="0">
                  <a:solidFill>
                    <a:srgbClr val="4C260F"/>
                  </a:solidFill>
                </a:rPr>
                <a:t>３ヶ月利用なら</a:t>
              </a:r>
              <a:endParaRPr kumimoji="1" lang="en-US" altLang="ja-JP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93" name="三角形 92">
              <a:extLst>
                <a:ext uri="{FF2B5EF4-FFF2-40B4-BE49-F238E27FC236}">
                  <a16:creationId xmlns:a16="http://schemas.microsoft.com/office/drawing/2014/main" id="{A14BD64B-536C-E207-219D-2DC6B208F88C}"/>
                </a:ext>
              </a:extLst>
            </p:cNvPr>
            <p:cNvSpPr/>
            <p:nvPr/>
          </p:nvSpPr>
          <p:spPr>
            <a:xfrm rot="5400000">
              <a:off x="4991861" y="2484703"/>
              <a:ext cx="432000" cy="115200"/>
            </a:xfrm>
            <a:prstGeom prst="triangle">
              <a:avLst/>
            </a:prstGeom>
            <a:solidFill>
              <a:srgbClr val="FFD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68186E0B-E33E-EA69-9DEB-381A1898B1D5}"/>
                </a:ext>
              </a:extLst>
            </p:cNvPr>
            <p:cNvSpPr/>
            <p:nvPr/>
          </p:nvSpPr>
          <p:spPr>
            <a:xfrm>
              <a:off x="5283706" y="2259189"/>
              <a:ext cx="2334374" cy="5651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algn="ctr">
                <a:spcBef>
                  <a:spcPts val="600"/>
                </a:spcBef>
                <a:buClr>
                  <a:srgbClr val="A3CF47"/>
                </a:buClr>
              </a:pPr>
              <a:r>
                <a:rPr lang="ja-IT" altLang="en-US" sz="24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</a:rPr>
                <a:t>１２</a:t>
              </a:r>
              <a:r>
                <a:rPr lang="ja-IT" altLang="en-US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</a:rPr>
                <a:t>万円</a:t>
              </a:r>
              <a:r>
                <a:rPr lang="ja-IT" altLang="en-US" sz="1200" b="1" dirty="0">
                  <a:solidFill>
                    <a:srgbClr val="4C260F"/>
                  </a:solidFill>
                </a:rPr>
                <a:t>（税込１３</a:t>
              </a:r>
              <a:r>
                <a:rPr lang="en-US" altLang="ja-IT" sz="1200" b="1" dirty="0">
                  <a:solidFill>
                    <a:srgbClr val="4C260F"/>
                  </a:solidFill>
                </a:rPr>
                <a:t>.</a:t>
              </a:r>
              <a:r>
                <a:rPr lang="ja-IT" altLang="en-US" sz="1200" b="1" dirty="0">
                  <a:solidFill>
                    <a:srgbClr val="4C260F"/>
                  </a:solidFill>
                </a:rPr>
                <a:t>２万円）</a:t>
              </a:r>
              <a:endParaRPr kumimoji="1" lang="ja-JP" altLang="en-US" sz="1200">
                <a:solidFill>
                  <a:srgbClr val="4C260F"/>
                </a:solidFill>
              </a:endParaRPr>
            </a:p>
          </p:txBody>
        </p: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1320278F-5A6E-334A-3CE4-0D2A111957A9}"/>
                </a:ext>
              </a:extLst>
            </p:cNvPr>
            <p:cNvCxnSpPr>
              <a:cxnSpLocks/>
            </p:cNvCxnSpPr>
            <p:nvPr/>
          </p:nvCxnSpPr>
          <p:spPr>
            <a:xfrm>
              <a:off x="945081" y="2887677"/>
              <a:ext cx="6378959" cy="0"/>
            </a:xfrm>
            <a:prstGeom prst="line">
              <a:avLst/>
            </a:prstGeom>
            <a:ln>
              <a:solidFill>
                <a:srgbClr val="FFB5C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708C60C6-9713-DF76-5736-1C3958A010A6}"/>
                </a:ext>
              </a:extLst>
            </p:cNvPr>
            <p:cNvSpPr txBox="1"/>
            <p:nvPr/>
          </p:nvSpPr>
          <p:spPr>
            <a:xfrm>
              <a:off x="590477" y="981761"/>
              <a:ext cx="7121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IT" altLang="en-US" sz="2400" b="1" dirty="0">
                  <a:solidFill>
                    <a:srgbClr val="FFD2C4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料金体系</a:t>
              </a:r>
              <a:endParaRPr kumimoji="1" lang="en-US" altLang="ja-JP" sz="2400" b="1" dirty="0">
                <a:solidFill>
                  <a:srgbClr val="FFD2C4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35F6CB73-8C37-9315-F10A-D62976764E62}"/>
                </a:ext>
              </a:extLst>
            </p:cNvPr>
            <p:cNvSpPr/>
            <p:nvPr/>
          </p:nvSpPr>
          <p:spPr>
            <a:xfrm>
              <a:off x="2334026" y="2028660"/>
              <a:ext cx="3672000" cy="72000"/>
            </a:xfrm>
            <a:prstGeom prst="rect">
              <a:avLst/>
            </a:prstGeom>
            <a:solidFill>
              <a:srgbClr val="FFD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5999" rtlCol="0" anchor="ctr"/>
            <a:lstStyle/>
            <a:p>
              <a:pPr algn="ctr"/>
              <a:endParaRPr kumimoji="1" lang="ja-JP" altLang="en-US" sz="2000" b="1"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B3390AB0-9008-97D4-5A7F-C7AE1DB98BF8}"/>
                </a:ext>
              </a:extLst>
            </p:cNvPr>
            <p:cNvSpPr txBox="1"/>
            <p:nvPr/>
          </p:nvSpPr>
          <p:spPr>
            <a:xfrm>
              <a:off x="1770146" y="1506870"/>
              <a:ext cx="47693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IT" altLang="en-US" sz="1600" b="1" dirty="0">
                  <a:solidFill>
                    <a:srgbClr val="4C260F"/>
                  </a:solidFill>
                </a:rPr>
                <a:t>月々</a:t>
              </a:r>
              <a:r>
                <a:rPr lang="ja-JP" altLang="en-US" sz="3600" b="1">
                  <a:solidFill>
                    <a:srgbClr val="4C260F"/>
                  </a:solidFill>
                </a:rPr>
                <a:t>４</a:t>
              </a:r>
              <a:r>
                <a:rPr lang="ja-JP" altLang="en-US" sz="1600" b="1">
                  <a:solidFill>
                    <a:srgbClr val="4C260F"/>
                  </a:solidFill>
                </a:rPr>
                <a:t>万円</a:t>
              </a:r>
              <a:r>
                <a:rPr lang="ja-JP" altLang="en-US" sz="1400" b="1">
                  <a:solidFill>
                    <a:srgbClr val="4C260F"/>
                  </a:solidFill>
                </a:rPr>
                <a:t>（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税込</a:t>
              </a:r>
              <a:r>
                <a:rPr lang="en-US" altLang="ja-IT" sz="1400" b="1" dirty="0">
                  <a:solidFill>
                    <a:srgbClr val="4C260F"/>
                  </a:solidFill>
                </a:rPr>
                <a:t>4.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４万円</a:t>
              </a:r>
              <a:r>
                <a:rPr lang="ja-JP" altLang="en-US" sz="1400" b="1">
                  <a:solidFill>
                    <a:srgbClr val="4C260F"/>
                  </a:solidFill>
                </a:rPr>
                <a:t>） </a:t>
              </a:r>
              <a:r>
                <a:rPr lang="it-IT" altLang="ja-IT" sz="1600" b="1" dirty="0">
                  <a:solidFill>
                    <a:srgbClr val="4C260F"/>
                  </a:solidFill>
                </a:rPr>
                <a:t>x </a:t>
              </a:r>
              <a:r>
                <a:rPr lang="ja-IT" altLang="en-US" sz="1600" b="1" dirty="0">
                  <a:solidFill>
                    <a:srgbClr val="4C260F"/>
                  </a:solidFill>
                </a:rPr>
                <a:t>利用月分</a:t>
              </a:r>
              <a:endParaRPr kumimoji="1" lang="en-US" altLang="ja-JP" sz="1600" b="1" dirty="0">
                <a:solidFill>
                  <a:srgbClr val="4C260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832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8C7C32-A1FD-6086-6397-7616CB8EDFB2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料金体系（一括の場合）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sp>
        <p:nvSpPr>
          <p:cNvPr id="19" name="加算記号 18">
            <a:extLst>
              <a:ext uri="{FF2B5EF4-FFF2-40B4-BE49-F238E27FC236}">
                <a16:creationId xmlns:a16="http://schemas.microsoft.com/office/drawing/2014/main" id="{04FE321A-E3CF-DDF7-551B-C09A52DE0A32}"/>
              </a:ext>
            </a:extLst>
          </p:cNvPr>
          <p:cNvSpPr/>
          <p:nvPr/>
        </p:nvSpPr>
        <p:spPr>
          <a:xfrm>
            <a:off x="6165127" y="2041582"/>
            <a:ext cx="914400" cy="914400"/>
          </a:xfrm>
          <a:prstGeom prst="mathPlus">
            <a:avLst>
              <a:gd name="adj1" fmla="val 789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E53C0C28-42CA-52A2-2851-5BA1D37D4641}"/>
              </a:ext>
            </a:extLst>
          </p:cNvPr>
          <p:cNvGrpSpPr/>
          <p:nvPr/>
        </p:nvGrpSpPr>
        <p:grpSpPr>
          <a:xfrm>
            <a:off x="7159388" y="1326979"/>
            <a:ext cx="4332559" cy="2218741"/>
            <a:chOff x="7178875" y="1430483"/>
            <a:chExt cx="4332559" cy="2218741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91B8056B-C660-97A3-2BA8-56A40EC06524}"/>
                </a:ext>
              </a:extLst>
            </p:cNvPr>
            <p:cNvSpPr/>
            <p:nvPr/>
          </p:nvSpPr>
          <p:spPr>
            <a:xfrm>
              <a:off x="7286305" y="1537913"/>
              <a:ext cx="4225129" cy="2111311"/>
            </a:xfrm>
            <a:prstGeom prst="rect">
              <a:avLst/>
            </a:prstGeom>
            <a:solidFill>
              <a:srgbClr val="FFD1C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E252496F-660F-A9E5-3A7D-F246E0F01B77}"/>
                </a:ext>
              </a:extLst>
            </p:cNvPr>
            <p:cNvSpPr/>
            <p:nvPr/>
          </p:nvSpPr>
          <p:spPr>
            <a:xfrm>
              <a:off x="7178875" y="1430483"/>
              <a:ext cx="4225129" cy="21113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C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1390AA16-6714-37C6-71C3-38BD0CBBA6BF}"/>
                </a:ext>
              </a:extLst>
            </p:cNvPr>
            <p:cNvSpPr txBox="1"/>
            <p:nvPr/>
          </p:nvSpPr>
          <p:spPr>
            <a:xfrm>
              <a:off x="7601492" y="2391484"/>
              <a:ext cx="33798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IT" altLang="en-US" sz="54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無料</a:t>
              </a:r>
              <a:endParaRPr kumimoji="1" lang="en-US" altLang="ja-JP" sz="5400" b="1" dirty="0">
                <a:solidFill>
                  <a:srgbClr val="F65948"/>
                </a:solidFill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3C4D987-0D0C-D4AF-AEB2-2CAA9851F739}"/>
                </a:ext>
              </a:extLst>
            </p:cNvPr>
            <p:cNvSpPr txBox="1"/>
            <p:nvPr/>
          </p:nvSpPr>
          <p:spPr>
            <a:xfrm>
              <a:off x="7918997" y="1588121"/>
              <a:ext cx="27448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IT" altLang="en-US" sz="2400" b="1" dirty="0">
                  <a:solidFill>
                    <a:srgbClr val="4C260F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クレジットカード</a:t>
              </a:r>
              <a:endParaRPr lang="en-US" altLang="ja-IT" sz="2400" b="1" dirty="0">
                <a:solidFill>
                  <a:srgbClr val="4C260F"/>
                </a:solidFill>
                <a:effectLst/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  <a:p>
              <a:pPr algn="ctr"/>
              <a:r>
                <a:rPr lang="ja-IT" altLang="en-US" sz="2400" b="1" dirty="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決済手数料</a:t>
              </a:r>
              <a:endParaRPr kumimoji="1" lang="ja-JP" altLang="en-US" sz="2400" b="1">
                <a:solidFill>
                  <a:srgbClr val="4C260F"/>
                </a:solidFill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07B3C7E-5BA4-D32B-E0E4-33FCF2B6FC9E}"/>
              </a:ext>
            </a:extLst>
          </p:cNvPr>
          <p:cNvGrpSpPr/>
          <p:nvPr/>
        </p:nvGrpSpPr>
        <p:grpSpPr>
          <a:xfrm>
            <a:off x="446888" y="1004842"/>
            <a:ext cx="5707379" cy="2545340"/>
            <a:chOff x="446888" y="1093330"/>
            <a:chExt cx="5707379" cy="2545340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53C2DDB-EE76-1F9A-8382-73ED1FC518E5}"/>
                </a:ext>
              </a:extLst>
            </p:cNvPr>
            <p:cNvSpPr/>
            <p:nvPr/>
          </p:nvSpPr>
          <p:spPr>
            <a:xfrm>
              <a:off x="807483" y="1527359"/>
              <a:ext cx="5346784" cy="2111311"/>
            </a:xfrm>
            <a:prstGeom prst="rect">
              <a:avLst/>
            </a:prstGeom>
            <a:solidFill>
              <a:srgbClr val="FFD1C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87EC4E7-D0E5-B567-E598-751B91C4BCFA}"/>
                </a:ext>
              </a:extLst>
            </p:cNvPr>
            <p:cNvSpPr/>
            <p:nvPr/>
          </p:nvSpPr>
          <p:spPr>
            <a:xfrm>
              <a:off x="700053" y="1419929"/>
              <a:ext cx="5346784" cy="21113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C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32F1F70B-B41C-2A54-6AD6-30D7FBA76005}"/>
                </a:ext>
              </a:extLst>
            </p:cNvPr>
            <p:cNvSpPr/>
            <p:nvPr/>
          </p:nvSpPr>
          <p:spPr>
            <a:xfrm>
              <a:off x="446888" y="1093330"/>
              <a:ext cx="1765368" cy="1765368"/>
            </a:xfrm>
            <a:prstGeom prst="ellipse">
              <a:avLst/>
            </a:prstGeom>
            <a:solidFill>
              <a:srgbClr val="FFD1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A8D0F35-0C51-5B3E-3573-4FB9C8A62F08}"/>
                </a:ext>
              </a:extLst>
            </p:cNvPr>
            <p:cNvSpPr txBox="1"/>
            <p:nvPr/>
          </p:nvSpPr>
          <p:spPr>
            <a:xfrm>
              <a:off x="2365860" y="1728892"/>
              <a:ext cx="337989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IT" altLang="en-US" sz="66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３９</a:t>
              </a:r>
              <a:r>
                <a:rPr lang="en-US" altLang="ja-IT" sz="66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.8</a:t>
              </a:r>
              <a:r>
                <a:rPr lang="ja-IT" altLang="en-US" sz="2800" b="1" dirty="0">
                  <a:solidFill>
                    <a:srgbClr val="F65948"/>
                  </a:solidFill>
                </a:rPr>
                <a:t>万円</a:t>
              </a:r>
              <a:endParaRPr kumimoji="1" lang="en-US" altLang="ja-JP" sz="2800" b="1" dirty="0">
                <a:solidFill>
                  <a:srgbClr val="F65948"/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11A24AD2-4F35-1713-8BAE-8AF03EBEBBC6}"/>
                </a:ext>
              </a:extLst>
            </p:cNvPr>
            <p:cNvSpPr txBox="1"/>
            <p:nvPr/>
          </p:nvSpPr>
          <p:spPr>
            <a:xfrm>
              <a:off x="3000869" y="2867897"/>
              <a:ext cx="2744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b="1">
                  <a:solidFill>
                    <a:srgbClr val="4C260F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（</a:t>
              </a:r>
              <a:r>
                <a:rPr lang="ja-IT" altLang="en-US" b="1" dirty="0">
                  <a:solidFill>
                    <a:srgbClr val="4C260F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税込</a:t>
              </a:r>
              <a:r>
                <a:rPr lang="en-US" altLang="ja-IT" b="1" dirty="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43.78</a:t>
              </a:r>
              <a:r>
                <a:rPr lang="ja-IT" altLang="en-US" b="1" dirty="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万円</a:t>
              </a:r>
              <a:r>
                <a:rPr lang="ja-JP" altLang="en-US" b="1">
                  <a:solidFill>
                    <a:srgbClr val="4C260F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）</a:t>
              </a:r>
              <a:endParaRPr kumimoji="1" lang="ja-JP" altLang="en-US" b="1">
                <a:solidFill>
                  <a:srgbClr val="4C260F"/>
                </a:solidFill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</p:txBody>
        </p:sp>
        <p:pic>
          <p:nvPicPr>
            <p:cNvPr id="32" name="グラフィックス 31" descr="振替 1 単色塗りつぶし">
              <a:extLst>
                <a:ext uri="{FF2B5EF4-FFF2-40B4-BE49-F238E27FC236}">
                  <a16:creationId xmlns:a16="http://schemas.microsoft.com/office/drawing/2014/main" id="{F09F5216-4166-468A-C95F-A1F3BCE6A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41345" y="1363249"/>
              <a:ext cx="767294" cy="7672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グラフィックス 32" descr="手のひら 単色塗りつぶし">
              <a:extLst>
                <a:ext uri="{FF2B5EF4-FFF2-40B4-BE49-F238E27FC236}">
                  <a16:creationId xmlns:a16="http://schemas.microsoft.com/office/drawing/2014/main" id="{B491E584-A33E-E377-58CA-E05609043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71866" y="1687904"/>
              <a:ext cx="1106253" cy="11062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52F422F1-55F6-61CE-E90C-A1D5C8A08442}"/>
              </a:ext>
            </a:extLst>
          </p:cNvPr>
          <p:cNvGrpSpPr/>
          <p:nvPr/>
        </p:nvGrpSpPr>
        <p:grpSpPr>
          <a:xfrm>
            <a:off x="591518" y="3704905"/>
            <a:ext cx="11052797" cy="2724469"/>
            <a:chOff x="591518" y="3704905"/>
            <a:chExt cx="11052797" cy="2724469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9EBBC854-F398-8A69-EFD3-FDADD8E06340}"/>
                </a:ext>
              </a:extLst>
            </p:cNvPr>
            <p:cNvSpPr/>
            <p:nvPr/>
          </p:nvSpPr>
          <p:spPr>
            <a:xfrm>
              <a:off x="591518" y="3704905"/>
              <a:ext cx="11052797" cy="27244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FF01D9AA-0CD9-8BFE-4AE6-4ED4FAC4D029}"/>
                </a:ext>
              </a:extLst>
            </p:cNvPr>
            <p:cNvSpPr txBox="1"/>
            <p:nvPr/>
          </p:nvSpPr>
          <p:spPr>
            <a:xfrm>
              <a:off x="766107" y="3818365"/>
              <a:ext cx="5325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ja-IT" altLang="en-US" sz="2400" b="1" dirty="0">
                  <a:solidFill>
                    <a:srgbClr val="A3CF5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お支払いパターン</a:t>
              </a:r>
              <a:endParaRPr lang="en-US" altLang="ja-IT" sz="2400" b="1" dirty="0">
                <a:solidFill>
                  <a:srgbClr val="A3CF5F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03" name="円/楕円 102">
              <a:extLst>
                <a:ext uri="{FF2B5EF4-FFF2-40B4-BE49-F238E27FC236}">
                  <a16:creationId xmlns:a16="http://schemas.microsoft.com/office/drawing/2014/main" id="{D698FCB5-91F3-744C-924C-F5841965A932}"/>
                </a:ext>
              </a:extLst>
            </p:cNvPr>
            <p:cNvSpPr/>
            <p:nvPr/>
          </p:nvSpPr>
          <p:spPr>
            <a:xfrm>
              <a:off x="967164" y="4495929"/>
              <a:ext cx="625557" cy="625557"/>
            </a:xfrm>
            <a:prstGeom prst="ellipse">
              <a:avLst/>
            </a:prstGeom>
            <a:solidFill>
              <a:srgbClr val="FFD1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>
              <a:extLst>
                <a:ext uri="{FF2B5EF4-FFF2-40B4-BE49-F238E27FC236}">
                  <a16:creationId xmlns:a16="http://schemas.microsoft.com/office/drawing/2014/main" id="{25AFD805-B78B-903E-A56B-58DC5E8CF9F6}"/>
                </a:ext>
              </a:extLst>
            </p:cNvPr>
            <p:cNvSpPr/>
            <p:nvPr/>
          </p:nvSpPr>
          <p:spPr>
            <a:xfrm>
              <a:off x="957837" y="5325971"/>
              <a:ext cx="625557" cy="625557"/>
            </a:xfrm>
            <a:prstGeom prst="ellipse">
              <a:avLst/>
            </a:prstGeom>
            <a:solidFill>
              <a:srgbClr val="FFD1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>
              <a:extLst>
                <a:ext uri="{FF2B5EF4-FFF2-40B4-BE49-F238E27FC236}">
                  <a16:creationId xmlns:a16="http://schemas.microsoft.com/office/drawing/2014/main" id="{7B20D687-6060-B601-2EF5-543100C1FC28}"/>
                </a:ext>
              </a:extLst>
            </p:cNvPr>
            <p:cNvSpPr/>
            <p:nvPr/>
          </p:nvSpPr>
          <p:spPr>
            <a:xfrm>
              <a:off x="6037007" y="3827146"/>
              <a:ext cx="625557" cy="625557"/>
            </a:xfrm>
            <a:prstGeom prst="ellipse">
              <a:avLst/>
            </a:prstGeom>
            <a:solidFill>
              <a:srgbClr val="FFD1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56276511-8A1C-BA79-87CF-720AA3323952}"/>
                </a:ext>
              </a:extLst>
            </p:cNvPr>
            <p:cNvSpPr txBox="1"/>
            <p:nvPr/>
          </p:nvSpPr>
          <p:spPr>
            <a:xfrm>
              <a:off x="1088674" y="4584868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PPLE CHANCERY" panose="03020702040506060504" pitchFamily="66" charset="-79"/>
                  <a:cs typeface="APPLE CHANCERY" panose="03020702040506060504" pitchFamily="66" charset="-79"/>
                </a:rPr>
                <a:t>１</a:t>
              </a: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86DC7539-58F1-C279-971F-62B06DFB9CD6}"/>
                </a:ext>
              </a:extLst>
            </p:cNvPr>
            <p:cNvSpPr txBox="1"/>
            <p:nvPr/>
          </p:nvSpPr>
          <p:spPr>
            <a:xfrm>
              <a:off x="1078023" y="5415852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PPLE CHANCERY" panose="03020702040506060504" pitchFamily="66" charset="-79"/>
                  <a:cs typeface="APPLE CHANCERY" panose="03020702040506060504" pitchFamily="66" charset="-79"/>
                </a:rPr>
                <a:t>２</a:t>
              </a:r>
              <a:endParaRPr kumimoji="1" lang="ja-JP" altLang="en-US" sz="24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39C7E708-212B-7331-6257-6F260614725E}"/>
                </a:ext>
              </a:extLst>
            </p:cNvPr>
            <p:cNvSpPr txBox="1"/>
            <p:nvPr/>
          </p:nvSpPr>
          <p:spPr>
            <a:xfrm>
              <a:off x="6167844" y="3910362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PPLE CHANCERY" panose="03020702040506060504" pitchFamily="66" charset="-79"/>
                  <a:cs typeface="APPLE CHANCERY" panose="03020702040506060504" pitchFamily="66" charset="-79"/>
                </a:rPr>
                <a:t>３</a:t>
              </a:r>
              <a:endParaRPr kumimoji="1" lang="ja-JP" altLang="en-US" sz="24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0FE12D3D-3F0A-B8DB-68F6-A245CFD21AED}"/>
                </a:ext>
              </a:extLst>
            </p:cNvPr>
            <p:cNvSpPr txBox="1"/>
            <p:nvPr/>
          </p:nvSpPr>
          <p:spPr>
            <a:xfrm>
              <a:off x="1660903" y="4548042"/>
              <a:ext cx="4287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ja-IT" altLang="en-US" sz="24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銀行振込　</a:t>
              </a:r>
              <a:r>
                <a:rPr lang="en-US" altLang="ja-IT" sz="1600" b="1" dirty="0">
                  <a:solidFill>
                    <a:srgbClr val="F65948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※</a:t>
              </a:r>
              <a:r>
                <a:rPr lang="ja-IT" altLang="en-US" sz="1600" b="1" dirty="0">
                  <a:solidFill>
                    <a:srgbClr val="F65948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２営業日以内</a:t>
              </a:r>
              <a:endParaRPr lang="en-US" altLang="ja-IT" sz="1600" b="1" dirty="0">
                <a:solidFill>
                  <a:srgbClr val="F65948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38D4C111-466B-BD42-851D-BF4FEC2EF0A0}"/>
                </a:ext>
              </a:extLst>
            </p:cNvPr>
            <p:cNvSpPr txBox="1"/>
            <p:nvPr/>
          </p:nvSpPr>
          <p:spPr>
            <a:xfrm>
              <a:off x="1662226" y="5391713"/>
              <a:ext cx="4287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ja-IT" altLang="en-US" sz="24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銀行振込　＋　クレジットカード</a:t>
              </a:r>
              <a:endParaRPr lang="en-US" altLang="ja-IT" sz="2400" b="1" dirty="0">
                <a:solidFill>
                  <a:srgbClr val="4C260F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A6A6FF60-5B3C-5704-AC23-8DE6CA4FAFCF}"/>
                </a:ext>
              </a:extLst>
            </p:cNvPr>
            <p:cNvSpPr txBox="1"/>
            <p:nvPr/>
          </p:nvSpPr>
          <p:spPr>
            <a:xfrm>
              <a:off x="6658171" y="3860032"/>
              <a:ext cx="4287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ja-IT" altLang="en-US" sz="24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クレジットカード　</a:t>
              </a:r>
              <a:r>
                <a:rPr lang="en-US" altLang="ja-IT" sz="1600" b="1" dirty="0">
                  <a:solidFill>
                    <a:srgbClr val="F65948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※</a:t>
              </a:r>
              <a:r>
                <a:rPr lang="ja-IT" altLang="en-US" sz="1600" b="1" dirty="0">
                  <a:solidFill>
                    <a:srgbClr val="F65948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２営業日以内</a:t>
              </a:r>
              <a:endParaRPr lang="en-US" altLang="ja-IT" sz="1600" b="1" dirty="0">
                <a:solidFill>
                  <a:srgbClr val="F65948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6835DAB0-0620-4383-6942-D64F625BFBC8}"/>
                </a:ext>
              </a:extLst>
            </p:cNvPr>
            <p:cNvSpPr txBox="1"/>
            <p:nvPr/>
          </p:nvSpPr>
          <p:spPr>
            <a:xfrm>
              <a:off x="1667397" y="5861228"/>
              <a:ext cx="4287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ja-IT" altLang="en-US" sz="1600" b="1" dirty="0">
                  <a:solidFill>
                    <a:srgbClr val="4C260F"/>
                  </a:solidFill>
                  <a:effectLst/>
                </a:rPr>
                <a:t>（例）　２０万円　</a:t>
              </a:r>
              <a:r>
                <a:rPr lang="ja-JP" altLang="en-US" sz="1600" b="1">
                  <a:solidFill>
                    <a:srgbClr val="4C260F"/>
                  </a:solidFill>
                  <a:effectLst/>
                </a:rPr>
                <a:t> </a:t>
              </a:r>
              <a:r>
                <a:rPr lang="ja-IT" altLang="en-US" sz="1600" b="1" dirty="0">
                  <a:solidFill>
                    <a:srgbClr val="4C260F"/>
                  </a:solidFill>
                  <a:effectLst/>
                </a:rPr>
                <a:t>＋　</a:t>
              </a:r>
              <a:r>
                <a:rPr lang="en-US" altLang="ja-IT" sz="1600" b="1" dirty="0">
                  <a:solidFill>
                    <a:srgbClr val="4C260F"/>
                  </a:solidFill>
                  <a:effectLst/>
                </a:rPr>
                <a:t>                    1</a:t>
              </a:r>
              <a:r>
                <a:rPr lang="en-US" altLang="ja-JP" sz="1600" b="1" dirty="0">
                  <a:solidFill>
                    <a:srgbClr val="4C260F"/>
                  </a:solidFill>
                  <a:effectLst/>
                </a:rPr>
                <a:t>9.8</a:t>
              </a:r>
              <a:r>
                <a:rPr lang="ja-IT" altLang="en-US" sz="1600" b="1" dirty="0">
                  <a:solidFill>
                    <a:srgbClr val="4C260F"/>
                  </a:solidFill>
                  <a:effectLst/>
                </a:rPr>
                <a:t>万円</a:t>
              </a:r>
              <a:endParaRPr lang="en-US" altLang="ja-IT" sz="1600" b="1" dirty="0">
                <a:solidFill>
                  <a:srgbClr val="4C260F"/>
                </a:solidFill>
                <a:effectLst/>
              </a:endParaRPr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8DD56160-26A9-CDF1-7953-175E294C39B8}"/>
                </a:ext>
              </a:extLst>
            </p:cNvPr>
            <p:cNvSpPr txBox="1"/>
            <p:nvPr/>
          </p:nvSpPr>
          <p:spPr>
            <a:xfrm>
              <a:off x="6622326" y="4332018"/>
              <a:ext cx="4867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ja-IT" altLang="en-US" sz="1600" b="1" dirty="0">
                  <a:solidFill>
                    <a:srgbClr val="4C260F"/>
                  </a:solidFill>
                  <a:effectLst/>
                </a:rPr>
                <a:t>（例）カード会社で月々２万円分割に変更（</a:t>
              </a:r>
              <a:r>
                <a:rPr lang="en-US" altLang="ja-IT" sz="1600" b="1" dirty="0">
                  <a:solidFill>
                    <a:srgbClr val="4C260F"/>
                  </a:solidFill>
                  <a:effectLst/>
                </a:rPr>
                <a:t>1/10</a:t>
              </a:r>
              <a:r>
                <a:rPr lang="ja-IT" altLang="en-US" sz="1600" b="1" dirty="0">
                  <a:solidFill>
                    <a:srgbClr val="4C260F"/>
                  </a:solidFill>
                  <a:effectLst/>
                </a:rPr>
                <a:t>契約）</a:t>
              </a:r>
              <a:endParaRPr lang="en-US" altLang="ja-IT" sz="1600" b="1" dirty="0">
                <a:solidFill>
                  <a:srgbClr val="4C260F"/>
                </a:solidFill>
                <a:effectLst/>
              </a:endParaRPr>
            </a:p>
          </p:txBody>
        </p: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A7892EFC-5DED-0AE2-0B15-48E608525E7B}"/>
                </a:ext>
              </a:extLst>
            </p:cNvPr>
            <p:cNvGrpSpPr/>
            <p:nvPr/>
          </p:nvGrpSpPr>
          <p:grpSpPr>
            <a:xfrm>
              <a:off x="9137423" y="5064072"/>
              <a:ext cx="839713" cy="736871"/>
              <a:chOff x="7019578" y="4511554"/>
              <a:chExt cx="1217248" cy="1068169"/>
            </a:xfrm>
          </p:grpSpPr>
          <p:grpSp>
            <p:nvGrpSpPr>
              <p:cNvPr id="61" name="グループ化 60">
                <a:extLst>
                  <a:ext uri="{FF2B5EF4-FFF2-40B4-BE49-F238E27FC236}">
                    <a16:creationId xmlns:a16="http://schemas.microsoft.com/office/drawing/2014/main" id="{8AB3BE01-F55E-C184-AE79-2ABEFB7CE78F}"/>
                  </a:ext>
                </a:extLst>
              </p:cNvPr>
              <p:cNvGrpSpPr/>
              <p:nvPr/>
            </p:nvGrpSpPr>
            <p:grpSpPr>
              <a:xfrm>
                <a:off x="7019578" y="4583356"/>
                <a:ext cx="1205788" cy="996367"/>
                <a:chOff x="1157918" y="4597872"/>
                <a:chExt cx="1205788" cy="996367"/>
              </a:xfrm>
            </p:grpSpPr>
            <p:sp>
              <p:nvSpPr>
                <p:cNvPr id="68" name="円/楕円 67">
                  <a:extLst>
                    <a:ext uri="{FF2B5EF4-FFF2-40B4-BE49-F238E27FC236}">
                      <a16:creationId xmlns:a16="http://schemas.microsoft.com/office/drawing/2014/main" id="{67A4AFDA-EBA0-B4ED-4A63-0029B2E84F6B}"/>
                    </a:ext>
                  </a:extLst>
                </p:cNvPr>
                <p:cNvSpPr/>
                <p:nvPr/>
              </p:nvSpPr>
              <p:spPr>
                <a:xfrm rot="2964826">
                  <a:off x="1324233" y="4597872"/>
                  <a:ext cx="842175" cy="842175"/>
                </a:xfrm>
                <a:prstGeom prst="ellipse">
                  <a:avLst/>
                </a:prstGeom>
                <a:noFill/>
                <a:ln w="28575">
                  <a:solidFill>
                    <a:srgbClr val="FFB5C4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" name="正方形/長方形 68">
                  <a:extLst>
                    <a:ext uri="{FF2B5EF4-FFF2-40B4-BE49-F238E27FC236}">
                      <a16:creationId xmlns:a16="http://schemas.microsoft.com/office/drawing/2014/main" id="{0D5A0175-5B06-EA79-9991-05FAF9A9A174}"/>
                    </a:ext>
                  </a:extLst>
                </p:cNvPr>
                <p:cNvSpPr/>
                <p:nvPr/>
              </p:nvSpPr>
              <p:spPr>
                <a:xfrm rot="50566">
                  <a:off x="1647535" y="5353767"/>
                  <a:ext cx="208006" cy="24047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" name="フレーム (半分) 69">
                  <a:extLst>
                    <a:ext uri="{FF2B5EF4-FFF2-40B4-BE49-F238E27FC236}">
                      <a16:creationId xmlns:a16="http://schemas.microsoft.com/office/drawing/2014/main" id="{972C03C0-8AC7-BB8B-1B6A-D354BF966219}"/>
                    </a:ext>
                  </a:extLst>
                </p:cNvPr>
                <p:cNvSpPr/>
                <p:nvPr/>
              </p:nvSpPr>
              <p:spPr>
                <a:xfrm rot="13550566">
                  <a:off x="1691135" y="5389791"/>
                  <a:ext cx="131474" cy="131474"/>
                </a:xfrm>
                <a:prstGeom prst="halfFrame">
                  <a:avLst>
                    <a:gd name="adj1" fmla="val 13004"/>
                    <a:gd name="adj2" fmla="val 13004"/>
                  </a:avLst>
                </a:prstGeom>
                <a:solidFill>
                  <a:srgbClr val="FFB5C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円/楕円 70">
                  <a:extLst>
                    <a:ext uri="{FF2B5EF4-FFF2-40B4-BE49-F238E27FC236}">
                      <a16:creationId xmlns:a16="http://schemas.microsoft.com/office/drawing/2014/main" id="{D4D2A6BC-766C-5604-54A3-37776B046E80}"/>
                    </a:ext>
                  </a:extLst>
                </p:cNvPr>
                <p:cNvSpPr/>
                <p:nvPr/>
              </p:nvSpPr>
              <p:spPr>
                <a:xfrm rot="2964826">
                  <a:off x="1399734" y="4664946"/>
                  <a:ext cx="842175" cy="842175"/>
                </a:xfrm>
                <a:prstGeom prst="ellipse">
                  <a:avLst/>
                </a:prstGeom>
                <a:solidFill>
                  <a:srgbClr val="FFB5C4">
                    <a:alpha val="25000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テキスト ボックス 71">
                  <a:extLst>
                    <a:ext uri="{FF2B5EF4-FFF2-40B4-BE49-F238E27FC236}">
                      <a16:creationId xmlns:a16="http://schemas.microsoft.com/office/drawing/2014/main" id="{7342EA9C-C8B7-7A76-8132-E44FEA6B094F}"/>
                    </a:ext>
                  </a:extLst>
                </p:cNvPr>
                <p:cNvSpPr txBox="1"/>
                <p:nvPr/>
              </p:nvSpPr>
              <p:spPr>
                <a:xfrm>
                  <a:off x="1157918" y="4800933"/>
                  <a:ext cx="1205788" cy="446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Clr>
                      <a:srgbClr val="FFB5C4"/>
                    </a:buClr>
                  </a:pPr>
                  <a:r>
                    <a:rPr lang="en-US" altLang="ja-IT" sz="1400" b="1" dirty="0">
                      <a:solidFill>
                        <a:srgbClr val="4C260F"/>
                      </a:solidFill>
                    </a:rPr>
                    <a:t>-</a:t>
                  </a:r>
                  <a:r>
                    <a:rPr lang="ja-IT" altLang="en-US" sz="1400" b="1" dirty="0">
                      <a:solidFill>
                        <a:srgbClr val="4C260F"/>
                      </a:solidFill>
                    </a:rPr>
                    <a:t>２万円</a:t>
                  </a:r>
                  <a:endParaRPr lang="en-US" altLang="ja-IT" sz="1400" b="1" dirty="0">
                    <a:solidFill>
                      <a:srgbClr val="F65948"/>
                    </a:solidFill>
                    <a:effectLst>
                      <a:outerShdw blurRad="50800" dist="50800" dir="5400000" algn="ctr" rotWithShape="0">
                        <a:schemeClr val="tx1">
                          <a:lumMod val="65000"/>
                          <a:lumOff val="35000"/>
                        </a:schemeClr>
                      </a:outerShdw>
                    </a:effectLst>
                  </a:endParaRPr>
                </a:p>
              </p:txBody>
            </p:sp>
          </p:grpSp>
          <p:pic>
            <p:nvPicPr>
              <p:cNvPr id="62" name="図 61">
                <a:extLst>
                  <a:ext uri="{FF2B5EF4-FFF2-40B4-BE49-F238E27FC236}">
                    <a16:creationId xmlns:a16="http://schemas.microsoft.com/office/drawing/2014/main" id="{AAD01456-9A17-91FE-429F-49D190B5B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721782">
                <a:off x="7845684" y="4511554"/>
                <a:ext cx="391142" cy="391142"/>
              </a:xfrm>
              <a:prstGeom prst="rect">
                <a:avLst/>
              </a:prstGeom>
            </p:spPr>
          </p:pic>
        </p:grp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195A057C-EDAC-5B1A-B89F-9A40F53317BB}"/>
                </a:ext>
              </a:extLst>
            </p:cNvPr>
            <p:cNvGrpSpPr/>
            <p:nvPr/>
          </p:nvGrpSpPr>
          <p:grpSpPr>
            <a:xfrm>
              <a:off x="5992761" y="5676176"/>
              <a:ext cx="5406185" cy="748093"/>
              <a:chOff x="358205" y="5574392"/>
              <a:chExt cx="10995771" cy="748093"/>
            </a:xfrm>
          </p:grpSpPr>
          <p:sp>
            <p:nvSpPr>
              <p:cNvPr id="89" name="ホームベース 88">
                <a:extLst>
                  <a:ext uri="{FF2B5EF4-FFF2-40B4-BE49-F238E27FC236}">
                    <a16:creationId xmlns:a16="http://schemas.microsoft.com/office/drawing/2014/main" id="{FCE0E652-7635-10D5-9BA8-E3973FC3776A}"/>
                  </a:ext>
                </a:extLst>
              </p:cNvPr>
              <p:cNvSpPr/>
              <p:nvPr/>
            </p:nvSpPr>
            <p:spPr>
              <a:xfrm>
                <a:off x="1000124" y="5711253"/>
                <a:ext cx="9900000" cy="180000"/>
              </a:xfrm>
              <a:prstGeom prst="homePlate">
                <a:avLst>
                  <a:gd name="adj" fmla="val 59091"/>
                </a:avLst>
              </a:prstGeom>
              <a:gradFill>
                <a:gsLst>
                  <a:gs pos="0">
                    <a:srgbClr val="FFEAE5"/>
                  </a:gs>
                  <a:gs pos="83000">
                    <a:srgbClr val="FFC6C4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27119FFD-3BB6-04FF-7A30-23C3F68A85B7}"/>
                  </a:ext>
                </a:extLst>
              </p:cNvPr>
              <p:cNvSpPr txBox="1"/>
              <p:nvPr/>
            </p:nvSpPr>
            <p:spPr>
              <a:xfrm>
                <a:off x="358205" y="6057108"/>
                <a:ext cx="1353394" cy="261610"/>
              </a:xfrm>
              <a:prstGeom prst="rect">
                <a:avLst/>
              </a:prstGeom>
              <a:noFill/>
            </p:spPr>
            <p:txBody>
              <a:bodyPr wrap="square" lIns="36000" rtlCol="0">
                <a:spAutoFit/>
              </a:bodyPr>
              <a:lstStyle/>
              <a:p>
                <a:pPr algn="ctr"/>
                <a:r>
                  <a:rPr lang="en-US" altLang="ja-IT" sz="1100" b="1" dirty="0">
                    <a:solidFill>
                      <a:srgbClr val="4C260F"/>
                    </a:solidFill>
                  </a:rPr>
                  <a:t>1</a:t>
                </a:r>
                <a:r>
                  <a:rPr lang="it-IT" altLang="ja-IT" sz="1100" b="1" dirty="0">
                    <a:solidFill>
                      <a:srgbClr val="4C260F"/>
                    </a:solidFill>
                  </a:rPr>
                  <a:t>/10</a:t>
                </a:r>
                <a:endParaRPr kumimoji="1" lang="en-US" altLang="ja-JP" sz="1100" b="1" dirty="0">
                  <a:solidFill>
                    <a:srgbClr val="4C260F"/>
                  </a:solidFill>
                </a:endParaRPr>
              </a:p>
            </p:txBody>
          </p:sp>
          <p:cxnSp>
            <p:nvCxnSpPr>
              <p:cNvPr id="91" name="直線矢印コネクタ 90">
                <a:extLst>
                  <a:ext uri="{FF2B5EF4-FFF2-40B4-BE49-F238E27FC236}">
                    <a16:creationId xmlns:a16="http://schemas.microsoft.com/office/drawing/2014/main" id="{E40EB049-D5D2-DE0C-DAD8-C487297B16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114" y="5586882"/>
                <a:ext cx="0" cy="529816"/>
              </a:xfrm>
              <a:prstGeom prst="straightConnector1">
                <a:avLst/>
              </a:prstGeom>
              <a:ln w="12700">
                <a:solidFill>
                  <a:srgbClr val="4C260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矢印コネクタ 91">
                <a:extLst>
                  <a:ext uri="{FF2B5EF4-FFF2-40B4-BE49-F238E27FC236}">
                    <a16:creationId xmlns:a16="http://schemas.microsoft.com/office/drawing/2014/main" id="{10D8EAA2-DA43-8542-87C4-889766F69F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6291" y="5586882"/>
                <a:ext cx="0" cy="529816"/>
              </a:xfrm>
              <a:prstGeom prst="straightConnector1">
                <a:avLst/>
              </a:prstGeom>
              <a:ln w="12700">
                <a:solidFill>
                  <a:srgbClr val="4C260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山形 92">
                <a:extLst>
                  <a:ext uri="{FF2B5EF4-FFF2-40B4-BE49-F238E27FC236}">
                    <a16:creationId xmlns:a16="http://schemas.microsoft.com/office/drawing/2014/main" id="{E00BA321-7291-80F4-6BAA-3183F86F3390}"/>
                  </a:ext>
                </a:extLst>
              </p:cNvPr>
              <p:cNvSpPr/>
              <p:nvPr/>
            </p:nvSpPr>
            <p:spPr>
              <a:xfrm>
                <a:off x="10911050" y="5726303"/>
                <a:ext cx="216000" cy="164950"/>
              </a:xfrm>
              <a:prstGeom prst="chevron">
                <a:avLst>
                  <a:gd name="adj" fmla="val 46384"/>
                </a:avLst>
              </a:prstGeom>
              <a:solidFill>
                <a:srgbClr val="FFC6C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山形 93">
                <a:extLst>
                  <a:ext uri="{FF2B5EF4-FFF2-40B4-BE49-F238E27FC236}">
                    <a16:creationId xmlns:a16="http://schemas.microsoft.com/office/drawing/2014/main" id="{B56372D8-1B18-4D55-4775-558C45B60425}"/>
                  </a:ext>
                </a:extLst>
              </p:cNvPr>
              <p:cNvSpPr/>
              <p:nvPr/>
            </p:nvSpPr>
            <p:spPr>
              <a:xfrm>
                <a:off x="11137976" y="5728803"/>
                <a:ext cx="216000" cy="164950"/>
              </a:xfrm>
              <a:prstGeom prst="chevron">
                <a:avLst>
                  <a:gd name="adj" fmla="val 46384"/>
                </a:avLst>
              </a:prstGeom>
              <a:solidFill>
                <a:srgbClr val="FFC6C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5" name="直線矢印コネクタ 94">
                <a:extLst>
                  <a:ext uri="{FF2B5EF4-FFF2-40B4-BE49-F238E27FC236}">
                    <a16:creationId xmlns:a16="http://schemas.microsoft.com/office/drawing/2014/main" id="{3420F1E3-8AD2-3763-E3FF-A60A1D92F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6869" y="5574392"/>
                <a:ext cx="0" cy="529816"/>
              </a:xfrm>
              <a:prstGeom prst="straightConnector1">
                <a:avLst/>
              </a:prstGeom>
              <a:ln w="12700">
                <a:solidFill>
                  <a:srgbClr val="4C260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矢印コネクタ 95">
                <a:extLst>
                  <a:ext uri="{FF2B5EF4-FFF2-40B4-BE49-F238E27FC236}">
                    <a16:creationId xmlns:a16="http://schemas.microsoft.com/office/drawing/2014/main" id="{79245B9F-6CD3-9CEB-BE7B-3824B8D4D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4459" y="5576892"/>
                <a:ext cx="0" cy="529816"/>
              </a:xfrm>
              <a:prstGeom prst="straightConnector1">
                <a:avLst/>
              </a:prstGeom>
              <a:ln w="12700">
                <a:solidFill>
                  <a:srgbClr val="4C260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矢印コネクタ 96">
                <a:extLst>
                  <a:ext uri="{FF2B5EF4-FFF2-40B4-BE49-F238E27FC236}">
                    <a16:creationId xmlns:a16="http://schemas.microsoft.com/office/drawing/2014/main" id="{BED745A4-58D8-8B0C-FA4B-0C4BF0D1A2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2046" y="5576892"/>
                <a:ext cx="0" cy="529816"/>
              </a:xfrm>
              <a:prstGeom prst="straightConnector1">
                <a:avLst/>
              </a:prstGeom>
              <a:ln w="12700">
                <a:solidFill>
                  <a:srgbClr val="4C260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9992120B-542B-C16D-79A4-0FD3E3D1072C}"/>
                  </a:ext>
                </a:extLst>
              </p:cNvPr>
              <p:cNvSpPr txBox="1"/>
              <p:nvPr/>
            </p:nvSpPr>
            <p:spPr>
              <a:xfrm>
                <a:off x="2366313" y="6060771"/>
                <a:ext cx="1353394" cy="261610"/>
              </a:xfrm>
              <a:prstGeom prst="rect">
                <a:avLst/>
              </a:prstGeom>
              <a:noFill/>
            </p:spPr>
            <p:txBody>
              <a:bodyPr wrap="square" lIns="36000" rtlCol="0">
                <a:spAutoFit/>
              </a:bodyPr>
              <a:lstStyle/>
              <a:p>
                <a:pPr algn="ctr"/>
                <a:r>
                  <a:rPr lang="en-US" altLang="ja-IT" sz="1100" b="1" dirty="0">
                    <a:solidFill>
                      <a:srgbClr val="4C260F"/>
                    </a:solidFill>
                  </a:rPr>
                  <a:t>1</a:t>
                </a:r>
                <a:r>
                  <a:rPr lang="it-IT" altLang="ja-IT" sz="1100" b="1" dirty="0">
                    <a:solidFill>
                      <a:srgbClr val="4C260F"/>
                    </a:solidFill>
                  </a:rPr>
                  <a:t>/12</a:t>
                </a:r>
                <a:endParaRPr kumimoji="1" lang="en-US" altLang="ja-JP" sz="1100" b="1" dirty="0">
                  <a:solidFill>
                    <a:srgbClr val="4C260F"/>
                  </a:solidFill>
                </a:endParaRPr>
              </a:p>
            </p:txBody>
          </p:sp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25C8EAC9-8840-BF42-132B-AC244130CD59}"/>
                  </a:ext>
                </a:extLst>
              </p:cNvPr>
              <p:cNvSpPr txBox="1"/>
              <p:nvPr/>
            </p:nvSpPr>
            <p:spPr>
              <a:xfrm>
                <a:off x="6086889" y="6060771"/>
                <a:ext cx="1353394" cy="261610"/>
              </a:xfrm>
              <a:prstGeom prst="rect">
                <a:avLst/>
              </a:prstGeom>
              <a:noFill/>
            </p:spPr>
            <p:txBody>
              <a:bodyPr wrap="square" lIns="36000" rtlCol="0">
                <a:spAutoFit/>
              </a:bodyPr>
              <a:lstStyle/>
              <a:p>
                <a:pPr algn="ctr"/>
                <a:r>
                  <a:rPr lang="ja-IT" altLang="en-US" sz="1100" b="1" dirty="0">
                    <a:solidFill>
                      <a:srgbClr val="4C260F"/>
                    </a:solidFill>
                  </a:rPr>
                  <a:t>１</a:t>
                </a:r>
                <a:r>
                  <a:rPr lang="it-IT" altLang="ja-IT" sz="1100" b="1" dirty="0">
                    <a:solidFill>
                      <a:srgbClr val="4C260F"/>
                    </a:solidFill>
                  </a:rPr>
                  <a:t>/</a:t>
                </a:r>
                <a:r>
                  <a:rPr lang="ja-IT" altLang="en-US" sz="1100" b="1" dirty="0">
                    <a:solidFill>
                      <a:srgbClr val="4C260F"/>
                    </a:solidFill>
                  </a:rPr>
                  <a:t>３１</a:t>
                </a:r>
                <a:endParaRPr kumimoji="1" lang="en-US" altLang="ja-JP" sz="1100" b="1" dirty="0">
                  <a:solidFill>
                    <a:srgbClr val="4C260F"/>
                  </a:solidFill>
                </a:endParaRPr>
              </a:p>
            </p:txBody>
          </p:sp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A24947AA-1403-1EC2-2BC0-EFBB014A83B8}"/>
                  </a:ext>
                </a:extLst>
              </p:cNvPr>
              <p:cNvSpPr txBox="1"/>
              <p:nvPr/>
            </p:nvSpPr>
            <p:spPr>
              <a:xfrm>
                <a:off x="7888513" y="6060875"/>
                <a:ext cx="1089771" cy="261610"/>
              </a:xfrm>
              <a:prstGeom prst="rect">
                <a:avLst/>
              </a:prstGeom>
              <a:noFill/>
            </p:spPr>
            <p:txBody>
              <a:bodyPr wrap="square" lIns="36000" rtlCol="0">
                <a:spAutoFit/>
              </a:bodyPr>
              <a:lstStyle/>
              <a:p>
                <a:pPr algn="ctr"/>
                <a:r>
                  <a:rPr lang="ja-IT" altLang="en-US" sz="1100" b="1" dirty="0">
                    <a:solidFill>
                      <a:srgbClr val="4C260F"/>
                    </a:solidFill>
                  </a:rPr>
                  <a:t>２</a:t>
                </a:r>
                <a:r>
                  <a:rPr lang="it-IT" altLang="ja-IT" sz="1100" b="1" dirty="0">
                    <a:solidFill>
                      <a:srgbClr val="4C260F"/>
                    </a:solidFill>
                  </a:rPr>
                  <a:t>/</a:t>
                </a:r>
                <a:r>
                  <a:rPr lang="ja-IT" altLang="en-US" sz="1100" b="1" dirty="0">
                    <a:solidFill>
                      <a:srgbClr val="4C260F"/>
                    </a:solidFill>
                  </a:rPr>
                  <a:t>２８</a:t>
                </a:r>
                <a:endParaRPr kumimoji="1" lang="en-US" altLang="ja-JP" sz="1100" b="1" dirty="0">
                  <a:solidFill>
                    <a:srgbClr val="4C260F"/>
                  </a:solidFill>
                </a:endParaRPr>
              </a:p>
            </p:txBody>
          </p:sp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A9BF8FC5-6BB8-6B9D-EE83-0644E8DB6204}"/>
                  </a:ext>
                </a:extLst>
              </p:cNvPr>
              <p:cNvSpPr txBox="1"/>
              <p:nvPr/>
            </p:nvSpPr>
            <p:spPr>
              <a:xfrm>
                <a:off x="9672045" y="6060771"/>
                <a:ext cx="1143765" cy="261610"/>
              </a:xfrm>
              <a:prstGeom prst="rect">
                <a:avLst/>
              </a:prstGeom>
              <a:noFill/>
            </p:spPr>
            <p:txBody>
              <a:bodyPr wrap="square" lIns="36000" rtlCol="0">
                <a:spAutoFit/>
              </a:bodyPr>
              <a:lstStyle/>
              <a:p>
                <a:pPr algn="ctr"/>
                <a:r>
                  <a:rPr lang="ja-IT" altLang="en-US" sz="1100" b="1" dirty="0">
                    <a:solidFill>
                      <a:srgbClr val="4C260F"/>
                    </a:solidFill>
                  </a:rPr>
                  <a:t>３</a:t>
                </a:r>
                <a:r>
                  <a:rPr lang="it-IT" altLang="ja-IT" sz="1100" b="1" dirty="0">
                    <a:solidFill>
                      <a:srgbClr val="4C260F"/>
                    </a:solidFill>
                  </a:rPr>
                  <a:t>/</a:t>
                </a:r>
                <a:r>
                  <a:rPr lang="ja-IT" altLang="en-US" sz="1100" b="1" dirty="0">
                    <a:solidFill>
                      <a:srgbClr val="4C260F"/>
                    </a:solidFill>
                  </a:rPr>
                  <a:t>３１</a:t>
                </a:r>
                <a:endParaRPr kumimoji="1" lang="en-US" altLang="ja-JP" sz="1100" b="1" dirty="0">
                  <a:solidFill>
                    <a:srgbClr val="4C260F"/>
                  </a:solidFill>
                </a:endParaRPr>
              </a:p>
            </p:txBody>
          </p:sp>
        </p:grpSp>
        <p:grpSp>
          <p:nvGrpSpPr>
            <p:cNvPr id="132" name="グループ化 131">
              <a:extLst>
                <a:ext uri="{FF2B5EF4-FFF2-40B4-BE49-F238E27FC236}">
                  <a16:creationId xmlns:a16="http://schemas.microsoft.com/office/drawing/2014/main" id="{9DEC5E74-0390-978A-1ADE-38EBE272AD76}"/>
                </a:ext>
              </a:extLst>
            </p:cNvPr>
            <p:cNvGrpSpPr/>
            <p:nvPr/>
          </p:nvGrpSpPr>
          <p:grpSpPr>
            <a:xfrm>
              <a:off x="5991806" y="4767110"/>
              <a:ext cx="1745647" cy="829349"/>
              <a:chOff x="5991806" y="4767110"/>
              <a:chExt cx="1745647" cy="829349"/>
            </a:xfrm>
          </p:grpSpPr>
          <p:sp>
            <p:nvSpPr>
              <p:cNvPr id="123" name="角丸四角形吹き出し 122">
                <a:extLst>
                  <a:ext uri="{FF2B5EF4-FFF2-40B4-BE49-F238E27FC236}">
                    <a16:creationId xmlns:a16="http://schemas.microsoft.com/office/drawing/2014/main" id="{2A4CCA78-80F5-0E58-E6AE-73B3A9BF57CA}"/>
                  </a:ext>
                </a:extLst>
              </p:cNvPr>
              <p:cNvSpPr/>
              <p:nvPr/>
            </p:nvSpPr>
            <p:spPr>
              <a:xfrm>
                <a:off x="6149227" y="4983811"/>
                <a:ext cx="1588226" cy="612648"/>
              </a:xfrm>
              <a:prstGeom prst="wedgeRoundRectCallout">
                <a:avLst>
                  <a:gd name="adj1" fmla="val -20833"/>
                  <a:gd name="adj2" fmla="val 79351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IT" altLang="en-US" sz="1200" b="1" dirty="0">
                    <a:solidFill>
                      <a:srgbClr val="4C260F"/>
                    </a:solidFill>
                  </a:rPr>
                  <a:t>クレジットカードで</a:t>
                </a:r>
                <a:endParaRPr kumimoji="1" lang="en-US" altLang="ja-IT" sz="1200" b="1" dirty="0">
                  <a:solidFill>
                    <a:srgbClr val="4C260F"/>
                  </a:solidFill>
                </a:endParaRPr>
              </a:p>
              <a:p>
                <a:pPr algn="ctr"/>
                <a:r>
                  <a:rPr lang="en-US" altLang="ja-JP" sz="1600" b="1" dirty="0">
                    <a:solidFill>
                      <a:srgbClr val="4C260F"/>
                    </a:solidFill>
                    <a:effectLst>
                      <a:outerShdw blurRad="50800" dist="50800" dir="5400000" algn="ctr" rotWithShape="0">
                        <a:schemeClr val="bg1"/>
                      </a:outerShdw>
                    </a:effectLst>
                  </a:rPr>
                  <a:t>39.8</a:t>
                </a:r>
                <a:r>
                  <a:rPr lang="ja-IT" altLang="en-US" sz="1600" b="1" dirty="0">
                    <a:solidFill>
                      <a:srgbClr val="4C260F"/>
                    </a:solidFill>
                    <a:effectLst>
                      <a:outerShdw blurRad="50800" dist="50800" dir="5400000" algn="ctr" rotWithShape="0">
                        <a:schemeClr val="bg1"/>
                      </a:outerShdw>
                    </a:effectLst>
                  </a:rPr>
                  <a:t>万円</a:t>
                </a:r>
                <a:r>
                  <a:rPr lang="ja-IT" altLang="en-US" sz="1200" b="1" dirty="0">
                    <a:solidFill>
                      <a:srgbClr val="4C260F"/>
                    </a:solidFill>
                  </a:rPr>
                  <a:t>決済</a:t>
                </a:r>
                <a:endParaRPr kumimoji="1" lang="ja-JP" altLang="en-US" sz="1200" b="1">
                  <a:solidFill>
                    <a:srgbClr val="4C260F"/>
                  </a:solidFill>
                </a:endParaRPr>
              </a:p>
            </p:txBody>
          </p:sp>
          <p:pic>
            <p:nvPicPr>
              <p:cNvPr id="102" name="図 101">
                <a:extLst>
                  <a:ext uri="{FF2B5EF4-FFF2-40B4-BE49-F238E27FC236}">
                    <a16:creationId xmlns:a16="http://schemas.microsoft.com/office/drawing/2014/main" id="{CE25D9A0-F078-3647-DED8-27FFC3F71F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721782">
                <a:off x="5991806" y="4767110"/>
                <a:ext cx="391142" cy="391142"/>
              </a:xfrm>
              <a:prstGeom prst="rect">
                <a:avLst/>
              </a:prstGeom>
            </p:spPr>
          </p:pic>
        </p:grpSp>
        <p:grpSp>
          <p:nvGrpSpPr>
            <p:cNvPr id="124" name="グループ化 123">
              <a:extLst>
                <a:ext uri="{FF2B5EF4-FFF2-40B4-BE49-F238E27FC236}">
                  <a16:creationId xmlns:a16="http://schemas.microsoft.com/office/drawing/2014/main" id="{7B8E2840-40FA-11B9-50D5-BE83BA3C7BA9}"/>
                </a:ext>
              </a:extLst>
            </p:cNvPr>
            <p:cNvGrpSpPr/>
            <p:nvPr/>
          </p:nvGrpSpPr>
          <p:grpSpPr>
            <a:xfrm>
              <a:off x="9999426" y="5067371"/>
              <a:ext cx="839713" cy="736871"/>
              <a:chOff x="7019578" y="4511554"/>
              <a:chExt cx="1217248" cy="1068169"/>
            </a:xfrm>
          </p:grpSpPr>
          <p:grpSp>
            <p:nvGrpSpPr>
              <p:cNvPr id="125" name="グループ化 124">
                <a:extLst>
                  <a:ext uri="{FF2B5EF4-FFF2-40B4-BE49-F238E27FC236}">
                    <a16:creationId xmlns:a16="http://schemas.microsoft.com/office/drawing/2014/main" id="{F1AEC4C7-7F83-3BA7-67A0-A13BE466E6BF}"/>
                  </a:ext>
                </a:extLst>
              </p:cNvPr>
              <p:cNvGrpSpPr/>
              <p:nvPr/>
            </p:nvGrpSpPr>
            <p:grpSpPr>
              <a:xfrm>
                <a:off x="7019578" y="4583356"/>
                <a:ext cx="1205788" cy="996367"/>
                <a:chOff x="1157918" y="4597872"/>
                <a:chExt cx="1205788" cy="996367"/>
              </a:xfrm>
            </p:grpSpPr>
            <p:sp>
              <p:nvSpPr>
                <p:cNvPr id="127" name="円/楕円 126">
                  <a:extLst>
                    <a:ext uri="{FF2B5EF4-FFF2-40B4-BE49-F238E27FC236}">
                      <a16:creationId xmlns:a16="http://schemas.microsoft.com/office/drawing/2014/main" id="{F6982C4C-C1CA-0322-DD23-F6EB9B6B5A7D}"/>
                    </a:ext>
                  </a:extLst>
                </p:cNvPr>
                <p:cNvSpPr/>
                <p:nvPr/>
              </p:nvSpPr>
              <p:spPr>
                <a:xfrm rot="2964826">
                  <a:off x="1324233" y="4597872"/>
                  <a:ext cx="842175" cy="842175"/>
                </a:xfrm>
                <a:prstGeom prst="ellipse">
                  <a:avLst/>
                </a:prstGeom>
                <a:noFill/>
                <a:ln w="28575">
                  <a:solidFill>
                    <a:srgbClr val="FFB5C4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" name="正方形/長方形 127">
                  <a:extLst>
                    <a:ext uri="{FF2B5EF4-FFF2-40B4-BE49-F238E27FC236}">
                      <a16:creationId xmlns:a16="http://schemas.microsoft.com/office/drawing/2014/main" id="{037242A0-1823-FF19-7123-695720FDAA46}"/>
                    </a:ext>
                  </a:extLst>
                </p:cNvPr>
                <p:cNvSpPr/>
                <p:nvPr/>
              </p:nvSpPr>
              <p:spPr>
                <a:xfrm rot="50566">
                  <a:off x="1647535" y="5353767"/>
                  <a:ext cx="208006" cy="24047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" name="フレーム (半分) 128">
                  <a:extLst>
                    <a:ext uri="{FF2B5EF4-FFF2-40B4-BE49-F238E27FC236}">
                      <a16:creationId xmlns:a16="http://schemas.microsoft.com/office/drawing/2014/main" id="{7302C564-078B-7194-9B33-61C01F2A56CF}"/>
                    </a:ext>
                  </a:extLst>
                </p:cNvPr>
                <p:cNvSpPr/>
                <p:nvPr/>
              </p:nvSpPr>
              <p:spPr>
                <a:xfrm rot="13550566">
                  <a:off x="1691135" y="5389791"/>
                  <a:ext cx="131474" cy="131474"/>
                </a:xfrm>
                <a:prstGeom prst="halfFrame">
                  <a:avLst>
                    <a:gd name="adj1" fmla="val 13004"/>
                    <a:gd name="adj2" fmla="val 13004"/>
                  </a:avLst>
                </a:prstGeom>
                <a:solidFill>
                  <a:srgbClr val="FFB5C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円/楕円 129">
                  <a:extLst>
                    <a:ext uri="{FF2B5EF4-FFF2-40B4-BE49-F238E27FC236}">
                      <a16:creationId xmlns:a16="http://schemas.microsoft.com/office/drawing/2014/main" id="{02038AE9-0826-764C-7A9D-914CD9E31CBB}"/>
                    </a:ext>
                  </a:extLst>
                </p:cNvPr>
                <p:cNvSpPr/>
                <p:nvPr/>
              </p:nvSpPr>
              <p:spPr>
                <a:xfrm rot="2964826">
                  <a:off x="1399734" y="4664946"/>
                  <a:ext cx="842175" cy="842175"/>
                </a:xfrm>
                <a:prstGeom prst="ellipse">
                  <a:avLst/>
                </a:prstGeom>
                <a:solidFill>
                  <a:srgbClr val="FFB5C4">
                    <a:alpha val="25000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" name="テキスト ボックス 130">
                  <a:extLst>
                    <a:ext uri="{FF2B5EF4-FFF2-40B4-BE49-F238E27FC236}">
                      <a16:creationId xmlns:a16="http://schemas.microsoft.com/office/drawing/2014/main" id="{4EFD2F46-3AFB-D4B7-8646-149CC9A5ABA7}"/>
                    </a:ext>
                  </a:extLst>
                </p:cNvPr>
                <p:cNvSpPr txBox="1"/>
                <p:nvPr/>
              </p:nvSpPr>
              <p:spPr>
                <a:xfrm>
                  <a:off x="1157918" y="4800933"/>
                  <a:ext cx="1205788" cy="446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Clr>
                      <a:srgbClr val="FFB5C4"/>
                    </a:buClr>
                  </a:pPr>
                  <a:r>
                    <a:rPr lang="en-US" altLang="ja-IT" sz="1400" b="1" dirty="0">
                      <a:solidFill>
                        <a:srgbClr val="4C260F"/>
                      </a:solidFill>
                    </a:rPr>
                    <a:t>-</a:t>
                  </a:r>
                  <a:r>
                    <a:rPr lang="ja-IT" altLang="en-US" sz="1400" b="1" dirty="0">
                      <a:solidFill>
                        <a:srgbClr val="4C260F"/>
                      </a:solidFill>
                    </a:rPr>
                    <a:t>２万円</a:t>
                  </a:r>
                  <a:endParaRPr lang="en-US" altLang="ja-IT" sz="1400" b="1" dirty="0">
                    <a:solidFill>
                      <a:srgbClr val="F65948"/>
                    </a:solidFill>
                    <a:effectLst>
                      <a:outerShdw blurRad="50800" dist="50800" dir="5400000" algn="ctr" rotWithShape="0">
                        <a:schemeClr val="tx1">
                          <a:lumMod val="65000"/>
                          <a:lumOff val="35000"/>
                        </a:schemeClr>
                      </a:outerShdw>
                    </a:effectLst>
                  </a:endParaRPr>
                </a:p>
              </p:txBody>
            </p:sp>
          </p:grpSp>
          <p:pic>
            <p:nvPicPr>
              <p:cNvPr id="126" name="図 125">
                <a:extLst>
                  <a:ext uri="{FF2B5EF4-FFF2-40B4-BE49-F238E27FC236}">
                    <a16:creationId xmlns:a16="http://schemas.microsoft.com/office/drawing/2014/main" id="{AFA1BB52-F2DE-29D7-83CC-6A5CFC5C0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721782">
                <a:off x="7845684" y="4511554"/>
                <a:ext cx="391142" cy="391142"/>
              </a:xfrm>
              <a:prstGeom prst="rect">
                <a:avLst/>
              </a:prstGeom>
            </p:spPr>
          </p:pic>
        </p:grpSp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4BDD9410-2214-1220-7D28-2396531DFD13}"/>
                </a:ext>
              </a:extLst>
            </p:cNvPr>
            <p:cNvGrpSpPr/>
            <p:nvPr/>
          </p:nvGrpSpPr>
          <p:grpSpPr>
            <a:xfrm>
              <a:off x="7829439" y="4737116"/>
              <a:ext cx="1346844" cy="1054351"/>
              <a:chOff x="7858936" y="4751864"/>
              <a:chExt cx="1346844" cy="1054351"/>
            </a:xfrm>
          </p:grpSpPr>
          <p:pic>
            <p:nvPicPr>
              <p:cNvPr id="122" name="図 121">
                <a:extLst>
                  <a:ext uri="{FF2B5EF4-FFF2-40B4-BE49-F238E27FC236}">
                    <a16:creationId xmlns:a16="http://schemas.microsoft.com/office/drawing/2014/main" id="{9332069B-634A-37CD-CFF2-CDF79D831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rgbClr val="F65948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37238" y="4751864"/>
                <a:ext cx="385751" cy="385751"/>
              </a:xfrm>
              <a:prstGeom prst="rect">
                <a:avLst/>
              </a:prstGeom>
            </p:spPr>
          </p:pic>
          <p:sp>
            <p:nvSpPr>
              <p:cNvPr id="133" name="テキスト ボックス 132">
                <a:extLst>
                  <a:ext uri="{FF2B5EF4-FFF2-40B4-BE49-F238E27FC236}">
                    <a16:creationId xmlns:a16="http://schemas.microsoft.com/office/drawing/2014/main" id="{43380D7B-D020-C6D5-9F7A-A4655D75ADAE}"/>
                  </a:ext>
                </a:extLst>
              </p:cNvPr>
              <p:cNvSpPr txBox="1"/>
              <p:nvPr/>
            </p:nvSpPr>
            <p:spPr>
              <a:xfrm>
                <a:off x="7858936" y="5113718"/>
                <a:ext cx="1346844" cy="692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IT" altLang="en-US" sz="1300" b="1" dirty="0">
                    <a:solidFill>
                      <a:srgbClr val="F65948"/>
                    </a:solidFill>
                    <a:effectLst>
                      <a:outerShdw blurRad="50800" dist="50800" dir="5400000" algn="ctr" rotWithShape="0">
                        <a:schemeClr val="bg1">
                          <a:lumMod val="75000"/>
                        </a:schemeClr>
                      </a:outerShdw>
                    </a:effectLst>
                  </a:rPr>
                  <a:t>直接ご本人様が</a:t>
                </a:r>
                <a:endParaRPr kumimoji="1" lang="en-US" altLang="ja-IT" sz="13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75000"/>
                      </a:schemeClr>
                    </a:outerShdw>
                  </a:effectLst>
                </a:endParaRPr>
              </a:p>
              <a:p>
                <a:r>
                  <a:rPr kumimoji="1" lang="ja-IT" altLang="en-US" sz="1300" b="1" dirty="0">
                    <a:solidFill>
                      <a:srgbClr val="F65948"/>
                    </a:solidFill>
                    <a:effectLst>
                      <a:outerShdw blurRad="50800" dist="50800" dir="5400000" algn="ctr" rotWithShape="0">
                        <a:schemeClr val="bg1">
                          <a:lumMod val="75000"/>
                        </a:schemeClr>
                      </a:outerShdw>
                    </a:effectLst>
                  </a:rPr>
                  <a:t>カード</a:t>
                </a:r>
                <a:r>
                  <a:rPr lang="ja-IT" altLang="en-US" sz="1300" b="1" dirty="0">
                    <a:solidFill>
                      <a:srgbClr val="F65948"/>
                    </a:solidFill>
                    <a:effectLst>
                      <a:outerShdw blurRad="50800" dist="50800" dir="5400000" algn="ctr" rotWithShape="0">
                        <a:schemeClr val="bg1">
                          <a:lumMod val="75000"/>
                        </a:schemeClr>
                      </a:outerShdw>
                    </a:effectLst>
                  </a:rPr>
                  <a:t>会社に</a:t>
                </a:r>
                <a:endParaRPr lang="en-US" altLang="ja-IT" sz="13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75000"/>
                      </a:schemeClr>
                    </a:outerShdw>
                  </a:effectLst>
                </a:endParaRPr>
              </a:p>
              <a:p>
                <a:r>
                  <a:rPr kumimoji="1" lang="ja-IT" altLang="en-US" sz="1300" b="1" dirty="0">
                    <a:solidFill>
                      <a:srgbClr val="F65948"/>
                    </a:solidFill>
                    <a:effectLst>
                      <a:outerShdw blurRad="50800" dist="50800" dir="5400000" algn="ctr" rotWithShape="0">
                        <a:schemeClr val="bg1">
                          <a:lumMod val="75000"/>
                        </a:schemeClr>
                      </a:outerShdw>
                    </a:effectLst>
                  </a:rPr>
                  <a:t>分割の申請</a:t>
                </a:r>
                <a:endParaRPr kumimoji="1" lang="en-US" altLang="ja-IT" sz="13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75000"/>
                      </a:scheme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009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7050A9-44F6-0AEF-C4C9-FBA401B33C6F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サポート利用をお勧めする人、しない人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2237885E-5EAA-1A82-2F03-067466350662}"/>
              </a:ext>
            </a:extLst>
          </p:cNvPr>
          <p:cNvGrpSpPr/>
          <p:nvPr/>
        </p:nvGrpSpPr>
        <p:grpSpPr>
          <a:xfrm>
            <a:off x="659568" y="1160464"/>
            <a:ext cx="5481402" cy="5210356"/>
            <a:chOff x="659568" y="1160464"/>
            <a:chExt cx="5481402" cy="5210356"/>
          </a:xfrm>
        </p:grpSpPr>
        <p:sp>
          <p:nvSpPr>
            <p:cNvPr id="17" name="平行四辺形 16">
              <a:extLst>
                <a:ext uri="{FF2B5EF4-FFF2-40B4-BE49-F238E27FC236}">
                  <a16:creationId xmlns:a16="http://schemas.microsoft.com/office/drawing/2014/main" id="{48F82B8F-960B-1238-8F39-A5628DBBCD0C}"/>
                </a:ext>
              </a:extLst>
            </p:cNvPr>
            <p:cNvSpPr/>
            <p:nvPr/>
          </p:nvSpPr>
          <p:spPr>
            <a:xfrm>
              <a:off x="659568" y="1160464"/>
              <a:ext cx="5481402" cy="5210356"/>
            </a:xfrm>
            <a:prstGeom prst="parallelogram">
              <a:avLst>
                <a:gd name="adj" fmla="val 19821"/>
              </a:avLst>
            </a:prstGeom>
            <a:solidFill>
              <a:schemeClr val="bg1"/>
            </a:solidFill>
            <a:ln>
              <a:solidFill>
                <a:srgbClr val="FFC6C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平行四辺形 18">
              <a:extLst>
                <a:ext uri="{FF2B5EF4-FFF2-40B4-BE49-F238E27FC236}">
                  <a16:creationId xmlns:a16="http://schemas.microsoft.com/office/drawing/2014/main" id="{F85B78FD-38A0-2929-0F07-1436B0C8D14F}"/>
                </a:ext>
              </a:extLst>
            </p:cNvPr>
            <p:cNvSpPr/>
            <p:nvPr/>
          </p:nvSpPr>
          <p:spPr>
            <a:xfrm>
              <a:off x="1499016" y="1160464"/>
              <a:ext cx="4641954" cy="1028101"/>
            </a:xfrm>
            <a:prstGeom prst="parallelogram">
              <a:avLst>
                <a:gd name="adj" fmla="val 19821"/>
              </a:avLst>
            </a:prstGeom>
            <a:solidFill>
              <a:srgbClr val="FFC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FECC12CB-3846-51C5-08DD-D00763970F2A}"/>
                </a:ext>
              </a:extLst>
            </p:cNvPr>
            <p:cNvSpPr txBox="1"/>
            <p:nvPr/>
          </p:nvSpPr>
          <p:spPr>
            <a:xfrm>
              <a:off x="2125795" y="1474458"/>
              <a:ext cx="3309509" cy="400110"/>
            </a:xfrm>
            <a:prstGeom prst="rect">
              <a:avLst/>
            </a:prstGeom>
            <a:noFill/>
          </p:spPr>
          <p:txBody>
            <a:bodyPr wrap="square" lIns="36000" rIns="0">
              <a:spAutoFit/>
            </a:bodyPr>
            <a:lstStyle/>
            <a:p>
              <a:pPr algn="ctr">
                <a:buClr>
                  <a:srgbClr val="FFC6C4"/>
                </a:buClr>
              </a:pPr>
              <a:r>
                <a:rPr lang="ja-IT" altLang="en-US" sz="2000" b="1" dirty="0">
                  <a:solidFill>
                    <a:srgbClr val="4C260F"/>
                  </a:solidFill>
                  <a:effectLst>
                    <a:glow rad="127000">
                      <a:srgbClr val="FFB5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BIZ UDPGothic" panose="020B0400000000000000" pitchFamily="34" charset="-128"/>
                  <a:ea typeface="BIZ UDPGothic" panose="020B0400000000000000" pitchFamily="34" charset="-128"/>
                </a:rPr>
                <a:t>おすすめする人</a:t>
              </a:r>
              <a:endParaRPr lang="ja-JP" altLang="en-US" sz="2000" b="1">
                <a:solidFill>
                  <a:srgbClr val="4C260F"/>
                </a:solidFill>
                <a:effectLst>
                  <a:glow rad="127000">
                    <a:srgbClr val="FFB5C4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E73DA62-1D33-8407-7816-ED2239F7C4AB}"/>
                </a:ext>
              </a:extLst>
            </p:cNvPr>
            <p:cNvSpPr txBox="1"/>
            <p:nvPr/>
          </p:nvSpPr>
          <p:spPr>
            <a:xfrm>
              <a:off x="1331626" y="2382639"/>
              <a:ext cx="4137285" cy="2446824"/>
            </a:xfrm>
            <a:prstGeom prst="rect">
              <a:avLst/>
            </a:prstGeom>
            <a:noFill/>
          </p:spPr>
          <p:txBody>
            <a:bodyPr wrap="square" lIns="288000">
              <a:spAutoFit/>
            </a:bodyPr>
            <a:lstStyle/>
            <a:p>
              <a:pPr marL="285750" indent="-285750">
                <a:buClr>
                  <a:srgbClr val="FFC6C4"/>
                </a:buClr>
                <a:buFont typeface="Wingdings" pitchFamily="2" charset="2"/>
                <a:buChar char="ü"/>
              </a:pPr>
              <a:r>
                <a:rPr lang="ja-IT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退職後しばらくゆっくりしたい</a:t>
              </a:r>
              <a:endParaRPr lang="en-US" altLang="ja-JP" b="1" dirty="0">
                <a:solidFill>
                  <a:srgbClr val="333333"/>
                </a:solidFill>
                <a:effectLst/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  <a:p>
              <a:pPr marL="285750" indent="-285750">
                <a:spcBef>
                  <a:spcPts val="600"/>
                </a:spcBef>
                <a:buClr>
                  <a:srgbClr val="FFC6C4"/>
                </a:buClr>
                <a:buFont typeface="Wingdings" pitchFamily="2" charset="2"/>
                <a:buChar char="ü"/>
              </a:pPr>
              <a:r>
                <a:rPr lang="ja-IT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次のステップに向けた準備を</a:t>
              </a:r>
              <a:endParaRPr lang="en-US" altLang="ja-IT" sz="2000" b="1" dirty="0">
                <a:solidFill>
                  <a:srgbClr val="333333"/>
                </a:solidFill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  <a:p>
              <a:pPr indent="279400">
                <a:buClr>
                  <a:srgbClr val="FFC6C4"/>
                </a:buClr>
              </a:pPr>
              <a:r>
                <a:rPr lang="ja-IT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したい</a:t>
              </a:r>
              <a:endParaRPr lang="en-US" altLang="ja-IT" sz="2000" b="1" dirty="0">
                <a:solidFill>
                  <a:srgbClr val="333333"/>
                </a:solidFill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  <a:p>
              <a:pPr indent="279400">
                <a:buClr>
                  <a:srgbClr val="FFC6C4"/>
                </a:buClr>
              </a:pPr>
              <a:r>
                <a:rPr lang="ja-JP" altLang="en-US" b="1" dirty="0">
                  <a:solidFill>
                    <a:srgbClr val="333333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（資格取得など）</a:t>
              </a:r>
              <a:endParaRPr lang="en-US" altLang="ja-IT" b="1" dirty="0">
                <a:solidFill>
                  <a:srgbClr val="333333"/>
                </a:solidFill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  <a:p>
              <a:pPr marL="285750" indent="-285750">
                <a:spcBef>
                  <a:spcPts val="600"/>
                </a:spcBef>
                <a:buClr>
                  <a:srgbClr val="FFC6C4"/>
                </a:buClr>
                <a:buFont typeface="Wingdings" pitchFamily="2" charset="2"/>
                <a:buChar char="ü"/>
              </a:pPr>
              <a:r>
                <a:rPr lang="ja-IT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あせらず転職先を探したい</a:t>
              </a:r>
              <a:endParaRPr lang="en-US" altLang="ja-IT" sz="2000" b="1" dirty="0">
                <a:solidFill>
                  <a:srgbClr val="333333"/>
                </a:solidFill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  <a:p>
              <a:pPr marL="285750" indent="-285750">
                <a:spcBef>
                  <a:spcPts val="600"/>
                </a:spcBef>
                <a:buClr>
                  <a:srgbClr val="FFC6C4"/>
                </a:buClr>
                <a:buFont typeface="Wingdings" pitchFamily="2" charset="2"/>
                <a:buChar char="ü"/>
              </a:pPr>
              <a:r>
                <a:rPr lang="ja-IT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退職後、確実に</a:t>
              </a:r>
              <a:r>
                <a:rPr lang="ja-JP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給付金</a:t>
              </a:r>
              <a:r>
                <a:rPr lang="ja-IT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を</a:t>
              </a:r>
              <a:endParaRPr lang="en-US" altLang="ja-IT" sz="2000" b="1" dirty="0">
                <a:solidFill>
                  <a:srgbClr val="333333"/>
                </a:solidFill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  <a:p>
              <a:pPr indent="279400">
                <a:buClr>
                  <a:srgbClr val="FFC6C4"/>
                </a:buClr>
              </a:pPr>
              <a:r>
                <a:rPr lang="ja-IT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受給したい</a:t>
              </a:r>
              <a:endParaRPr lang="ja-JP" altLang="en-US" sz="2000" b="1" dirty="0"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5F9F8633-D650-5444-03ED-B2A8816DD8D4}"/>
                </a:ext>
              </a:extLst>
            </p:cNvPr>
            <p:cNvGrpSpPr/>
            <p:nvPr/>
          </p:nvGrpSpPr>
          <p:grpSpPr>
            <a:xfrm>
              <a:off x="2218543" y="1408046"/>
              <a:ext cx="565879" cy="565879"/>
              <a:chOff x="2218543" y="1408046"/>
              <a:chExt cx="565879" cy="565879"/>
            </a:xfrm>
          </p:grpSpPr>
          <p:sp>
            <p:nvSpPr>
              <p:cNvPr id="27" name="ドーナツ 26">
                <a:extLst>
                  <a:ext uri="{FF2B5EF4-FFF2-40B4-BE49-F238E27FC236}">
                    <a16:creationId xmlns:a16="http://schemas.microsoft.com/office/drawing/2014/main" id="{BEEA020A-BC5C-FFB0-F7B5-7DE972083AF9}"/>
                  </a:ext>
                </a:extLst>
              </p:cNvPr>
              <p:cNvSpPr/>
              <p:nvPr/>
            </p:nvSpPr>
            <p:spPr>
              <a:xfrm>
                <a:off x="2218543" y="1408046"/>
                <a:ext cx="565879" cy="565879"/>
              </a:xfrm>
              <a:prstGeom prst="donut">
                <a:avLst>
                  <a:gd name="adj" fmla="val 867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ドーナツ 27">
                <a:extLst>
                  <a:ext uri="{FF2B5EF4-FFF2-40B4-BE49-F238E27FC236}">
                    <a16:creationId xmlns:a16="http://schemas.microsoft.com/office/drawing/2014/main" id="{87A863F6-6230-C3A9-95B6-BB8C81FA2D80}"/>
                  </a:ext>
                </a:extLst>
              </p:cNvPr>
              <p:cNvSpPr/>
              <p:nvPr/>
            </p:nvSpPr>
            <p:spPr>
              <a:xfrm>
                <a:off x="2340963" y="1530466"/>
                <a:ext cx="330095" cy="330095"/>
              </a:xfrm>
              <a:prstGeom prst="donut">
                <a:avLst>
                  <a:gd name="adj" fmla="val 1166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69D84164-281B-1533-F90C-F50C34B7A809}"/>
              </a:ext>
            </a:extLst>
          </p:cNvPr>
          <p:cNvGrpSpPr/>
          <p:nvPr/>
        </p:nvGrpSpPr>
        <p:grpSpPr>
          <a:xfrm>
            <a:off x="5988806" y="1160463"/>
            <a:ext cx="5481402" cy="5210356"/>
            <a:chOff x="5988806" y="1160463"/>
            <a:chExt cx="5481402" cy="5210356"/>
          </a:xfrm>
        </p:grpSpPr>
        <p:sp>
          <p:nvSpPr>
            <p:cNvPr id="18" name="平行四辺形 17">
              <a:extLst>
                <a:ext uri="{FF2B5EF4-FFF2-40B4-BE49-F238E27FC236}">
                  <a16:creationId xmlns:a16="http://schemas.microsoft.com/office/drawing/2014/main" id="{E5DD6827-3F20-77E4-8937-2AB418AE354A}"/>
                </a:ext>
              </a:extLst>
            </p:cNvPr>
            <p:cNvSpPr/>
            <p:nvPr/>
          </p:nvSpPr>
          <p:spPr>
            <a:xfrm>
              <a:off x="5988806" y="1160463"/>
              <a:ext cx="5481402" cy="5210356"/>
            </a:xfrm>
            <a:prstGeom prst="parallelogram">
              <a:avLst>
                <a:gd name="adj" fmla="val 19821"/>
              </a:avLst>
            </a:prstGeom>
            <a:solidFill>
              <a:schemeClr val="bg1"/>
            </a:solidFill>
            <a:ln>
              <a:solidFill>
                <a:srgbClr val="A3CF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>
              <a:extLst>
                <a:ext uri="{FF2B5EF4-FFF2-40B4-BE49-F238E27FC236}">
                  <a16:creationId xmlns:a16="http://schemas.microsoft.com/office/drawing/2014/main" id="{80C5CADC-6DD4-0F84-5257-7865CF6DD494}"/>
                </a:ext>
              </a:extLst>
            </p:cNvPr>
            <p:cNvSpPr/>
            <p:nvPr/>
          </p:nvSpPr>
          <p:spPr>
            <a:xfrm>
              <a:off x="6828254" y="1160463"/>
              <a:ext cx="4641954" cy="1028101"/>
            </a:xfrm>
            <a:prstGeom prst="parallelogram">
              <a:avLst>
                <a:gd name="adj" fmla="val 19821"/>
              </a:avLst>
            </a:prstGeom>
            <a:solidFill>
              <a:srgbClr val="A3C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F5C40FC9-5753-5FE5-101B-ECB312CEC88D}"/>
                </a:ext>
              </a:extLst>
            </p:cNvPr>
            <p:cNvSpPr txBox="1"/>
            <p:nvPr/>
          </p:nvSpPr>
          <p:spPr>
            <a:xfrm>
              <a:off x="7383475" y="1474458"/>
              <a:ext cx="3309509" cy="400110"/>
            </a:xfrm>
            <a:prstGeom prst="rect">
              <a:avLst/>
            </a:prstGeom>
            <a:noFill/>
          </p:spPr>
          <p:txBody>
            <a:bodyPr wrap="square" lIns="36000" rIns="0">
              <a:spAutoFit/>
            </a:bodyPr>
            <a:lstStyle/>
            <a:p>
              <a:pPr algn="ctr">
                <a:buClr>
                  <a:srgbClr val="FFC6C4"/>
                </a:buClr>
              </a:pPr>
              <a:r>
                <a:rPr lang="ja-IT" altLang="en-US" sz="20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BIZ UDPGothic" panose="020B0400000000000000" pitchFamily="34" charset="-128"/>
                  <a:ea typeface="BIZ UDPGothic" panose="020B0400000000000000" pitchFamily="34" charset="-128"/>
                </a:rPr>
                <a:t>おすすめしない人</a:t>
              </a:r>
              <a:endParaRPr lang="ja-JP" altLang="en-US" sz="2000" b="1">
                <a:solidFill>
                  <a:srgbClr val="4C260F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205841F3-3A49-1EB1-7F60-27A72A85D926}"/>
                </a:ext>
              </a:extLst>
            </p:cNvPr>
            <p:cNvSpPr txBox="1"/>
            <p:nvPr/>
          </p:nvSpPr>
          <p:spPr>
            <a:xfrm>
              <a:off x="6660864" y="2382639"/>
              <a:ext cx="4137285" cy="1092607"/>
            </a:xfrm>
            <a:prstGeom prst="rect">
              <a:avLst/>
            </a:prstGeom>
            <a:noFill/>
          </p:spPr>
          <p:txBody>
            <a:bodyPr wrap="square" lIns="288000">
              <a:spAutoFit/>
            </a:bodyPr>
            <a:lstStyle/>
            <a:p>
              <a:pPr marL="285750" indent="-285750">
                <a:spcBef>
                  <a:spcPts val="600"/>
                </a:spcBef>
                <a:buClr>
                  <a:srgbClr val="A3CF5F"/>
                </a:buClr>
                <a:buFont typeface="Wingdings" pitchFamily="2" charset="2"/>
                <a:buChar char="ü"/>
              </a:pPr>
              <a:r>
                <a:rPr lang="ja-IT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自分で</a:t>
              </a:r>
              <a:r>
                <a:rPr lang="ja-JP" altLang="en-US" sz="2000" b="1" dirty="0">
                  <a:latin typeface="BIZ UDPGothic" panose="020B0400000000000000" pitchFamily="34" charset="-128"/>
                  <a:ea typeface="BIZ UDPGothic" panose="020B0400000000000000" pitchFamily="34" charset="-128"/>
                </a:rPr>
                <a:t>完璧に</a:t>
              </a:r>
              <a:r>
                <a:rPr lang="ja-IT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申請できる自信がある</a:t>
              </a:r>
              <a:endParaRPr lang="en-US" altLang="ja-IT" b="1" dirty="0">
                <a:solidFill>
                  <a:srgbClr val="333333"/>
                </a:solidFill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  <a:p>
              <a:pPr marL="285750" indent="-285750">
                <a:spcBef>
                  <a:spcPts val="600"/>
                </a:spcBef>
                <a:buClr>
                  <a:srgbClr val="A3CF5F"/>
                </a:buClr>
                <a:buFont typeface="Wingdings" pitchFamily="2" charset="2"/>
                <a:buChar char="ü"/>
              </a:pPr>
              <a:r>
                <a:rPr lang="ja-IT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まったく症状がない</a:t>
              </a:r>
              <a:endParaRPr lang="ja-JP" altLang="en-US" sz="2000" b="1" dirty="0"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</p:txBody>
        </p:sp>
        <p:sp>
          <p:nvSpPr>
            <p:cNvPr id="30" name="乗算記号 29">
              <a:extLst>
                <a:ext uri="{FF2B5EF4-FFF2-40B4-BE49-F238E27FC236}">
                  <a16:creationId xmlns:a16="http://schemas.microsoft.com/office/drawing/2014/main" id="{EF9D6067-50AC-F148-DDEA-3ED0E9075CB2}"/>
                </a:ext>
              </a:extLst>
            </p:cNvPr>
            <p:cNvSpPr/>
            <p:nvPr/>
          </p:nvSpPr>
          <p:spPr>
            <a:xfrm>
              <a:off x="7298257" y="1339965"/>
              <a:ext cx="702039" cy="702039"/>
            </a:xfrm>
            <a:prstGeom prst="mathMultiply">
              <a:avLst>
                <a:gd name="adj1" fmla="val 712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7E913B5A-E0BA-86AA-3E42-52453E6392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CFC0"/>
              </a:clrFrom>
              <a:clrTo>
                <a:srgbClr val="FDCF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0855" y="4113489"/>
            <a:ext cx="2721240" cy="225733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A54A003-891D-E8E9-9E88-CBB2F45EB7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B5C4">
                <a:tint val="45000"/>
                <a:satMod val="400000"/>
              </a:srgb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1995" y="4749533"/>
            <a:ext cx="1855739" cy="157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25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7050A9-44F6-0AEF-C4C9-FBA401B33C6F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IT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ご紹介キャンペーンについて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C6A8FEF-7219-1DB1-BADA-16401AA341AA}"/>
              </a:ext>
            </a:extLst>
          </p:cNvPr>
          <p:cNvGrpSpPr/>
          <p:nvPr/>
        </p:nvGrpSpPr>
        <p:grpSpPr>
          <a:xfrm>
            <a:off x="1444049" y="1269146"/>
            <a:ext cx="9337813" cy="1908215"/>
            <a:chOff x="1324129" y="1643896"/>
            <a:chExt cx="9337813" cy="1908215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26D277E-E35D-6302-1BC5-BA90EB8C74EA}"/>
                </a:ext>
              </a:extLst>
            </p:cNvPr>
            <p:cNvSpPr/>
            <p:nvPr/>
          </p:nvSpPr>
          <p:spPr>
            <a:xfrm>
              <a:off x="5751823" y="2796667"/>
              <a:ext cx="4860000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0E1C8C7F-E566-C566-F627-A0E0B09F72F4}"/>
                </a:ext>
              </a:extLst>
            </p:cNvPr>
            <p:cNvSpPr txBox="1"/>
            <p:nvPr/>
          </p:nvSpPr>
          <p:spPr>
            <a:xfrm>
              <a:off x="1324129" y="1643896"/>
              <a:ext cx="9337813" cy="190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ja-JP" altLang="en-US" sz="3000">
                  <a:solidFill>
                    <a:srgbClr val="333333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もし紹介者がいれば、</a:t>
              </a:r>
              <a:endParaRPr lang="en-US" altLang="ja-JP" sz="3000" dirty="0">
                <a:solidFill>
                  <a:srgbClr val="333333"/>
                </a:solidFill>
                <a:effectLst/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  <a:p>
              <a:r>
                <a:rPr lang="ja-JP" altLang="en-US" sz="3600" b="1">
                  <a:solidFill>
                    <a:srgbClr val="333333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ご紹介者様</a:t>
              </a:r>
              <a:r>
                <a:rPr lang="ja-JP" altLang="en-US" sz="3000">
                  <a:solidFill>
                    <a:srgbClr val="333333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と</a:t>
              </a:r>
              <a:r>
                <a:rPr lang="ja-JP" altLang="en-US" sz="3600" b="1">
                  <a:solidFill>
                    <a:srgbClr val="333333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ご友人</a:t>
              </a:r>
              <a:r>
                <a:rPr lang="ja-JP" altLang="en-US" sz="3000">
                  <a:solidFill>
                    <a:srgbClr val="333333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に</a:t>
              </a:r>
              <a:r>
                <a:rPr lang="en-US" altLang="ja-JP" sz="48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BIZ UDPGothic" panose="020B0400000000000000" pitchFamily="34" charset="-128"/>
                  <a:ea typeface="BIZ UDPGothic" panose="020B0400000000000000" pitchFamily="34" charset="-128"/>
                </a:rPr>
                <a:t>3</a:t>
              </a:r>
              <a:r>
                <a:rPr lang="ja-IT" altLang="en-US" sz="36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BIZ UDPGothic" panose="020B0400000000000000" pitchFamily="34" charset="-128"/>
                  <a:ea typeface="BIZ UDPGothic" panose="020B0400000000000000" pitchFamily="34" charset="-128"/>
                </a:rPr>
                <a:t>万</a:t>
              </a:r>
              <a:r>
                <a:rPr lang="ja-JP" altLang="en-US" sz="3600" b="1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BIZ UDPGothic" panose="020B0400000000000000" pitchFamily="34" charset="-128"/>
                  <a:ea typeface="BIZ UDPGothic" panose="020B0400000000000000" pitchFamily="34" charset="-128"/>
                </a:rPr>
                <a:t>円ずつプレゼント</a:t>
              </a:r>
              <a:r>
                <a:rPr lang="en-US" altLang="ja-JP" sz="36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BIZ UDPGothic" panose="020B0400000000000000" pitchFamily="34" charset="-128"/>
                  <a:ea typeface="BIZ UDPGothic" panose="020B0400000000000000" pitchFamily="34" charset="-128"/>
                </a:rPr>
                <a:t>!!</a:t>
              </a:r>
            </a:p>
            <a:p>
              <a:pPr>
                <a:spcBef>
                  <a:spcPts val="1200"/>
                </a:spcBef>
              </a:pPr>
              <a:r>
                <a:rPr lang="ja-JP" altLang="en-US" sz="3000">
                  <a:solidFill>
                    <a:srgbClr val="333333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紹介者の数が増えればさらに</a:t>
              </a:r>
              <a:r>
                <a:rPr lang="en-US" altLang="ja-JP" sz="3000" dirty="0">
                  <a:solidFill>
                    <a:srgbClr val="333333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!?</a:t>
              </a:r>
              <a:endParaRPr kumimoji="1" lang="ja-JP" altLang="en-US" sz="3000"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9A630B6D-C075-B707-0FC8-21408C28B9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356" y="3428706"/>
            <a:ext cx="5302389" cy="351196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4FAC15D-4DA6-71AA-260B-2F53B2216C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CFC0"/>
              </a:clrFrom>
              <a:clrTo>
                <a:srgbClr val="FDCF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68072">
            <a:off x="6668358" y="3180350"/>
            <a:ext cx="694621" cy="100057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2CC0CA6-6847-2923-26F9-F8F445F3DE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1555" y="2923142"/>
            <a:ext cx="3653134" cy="38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1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CE32A3C5-DEA5-BEE3-71DE-A1D770F655E5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9167657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IT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給付金アシストがサポートする給付金は２つ</a:t>
            </a:r>
            <a:endParaRPr lang="ja-JP" altLang="en-US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sp>
        <p:nvSpPr>
          <p:cNvPr id="18" name="加算記号 17">
            <a:extLst>
              <a:ext uri="{FF2B5EF4-FFF2-40B4-BE49-F238E27FC236}">
                <a16:creationId xmlns:a16="http://schemas.microsoft.com/office/drawing/2014/main" id="{38D57563-26EB-81A0-4B45-D276CF2F7ABF}"/>
              </a:ext>
            </a:extLst>
          </p:cNvPr>
          <p:cNvSpPr/>
          <p:nvPr/>
        </p:nvSpPr>
        <p:spPr>
          <a:xfrm>
            <a:off x="5656569" y="2852738"/>
            <a:ext cx="914400" cy="914400"/>
          </a:xfrm>
          <a:prstGeom prst="mathPlus">
            <a:avLst>
              <a:gd name="adj1" fmla="val 789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701E3CA8-DED3-A2DD-2A53-051D879393D5}"/>
              </a:ext>
            </a:extLst>
          </p:cNvPr>
          <p:cNvGrpSpPr/>
          <p:nvPr/>
        </p:nvGrpSpPr>
        <p:grpSpPr>
          <a:xfrm>
            <a:off x="651990" y="5582514"/>
            <a:ext cx="10923558" cy="975448"/>
            <a:chOff x="651990" y="5582514"/>
            <a:chExt cx="10923558" cy="975448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986110B5-66FC-7B18-E02E-0ACCA4AE72E2}"/>
                </a:ext>
              </a:extLst>
            </p:cNvPr>
            <p:cNvSpPr/>
            <p:nvPr/>
          </p:nvSpPr>
          <p:spPr>
            <a:xfrm>
              <a:off x="651990" y="5670583"/>
              <a:ext cx="10923558" cy="887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indent="12700" algn="ctr">
                <a:spcBef>
                  <a:spcPts val="1000"/>
                </a:spcBef>
                <a:buClr>
                  <a:srgbClr val="FF4136"/>
                </a:buClr>
              </a:pPr>
              <a:r>
                <a:rPr lang="ja-IT" altLang="en-US" sz="2400" b="1" dirty="0">
                  <a:solidFill>
                    <a:schemeClr val="bg1"/>
                  </a:solidFill>
                  <a:effectLst>
                    <a:glow rad="127000">
                      <a:srgbClr val="F65948"/>
                    </a:glow>
                  </a:effectLst>
                </a:rPr>
                <a:t>傷病手当金</a:t>
              </a:r>
              <a:r>
                <a:rPr lang="ja-JP" altLang="en-US" sz="2400" b="1" dirty="0">
                  <a:solidFill>
                    <a:schemeClr val="bg1"/>
                  </a:solidFill>
                  <a:effectLst>
                    <a:glow rad="127000">
                      <a:srgbClr val="F65948"/>
                    </a:glow>
                  </a:effectLst>
                </a:rPr>
                <a:t>＋</a:t>
              </a:r>
              <a:r>
                <a:rPr lang="ja-IT" altLang="en-US" sz="2400" b="1" dirty="0">
                  <a:solidFill>
                    <a:schemeClr val="bg1"/>
                  </a:solidFill>
                  <a:effectLst>
                    <a:glow rad="127000">
                      <a:srgbClr val="F65948"/>
                    </a:glow>
                  </a:effectLst>
                </a:rPr>
                <a:t>失業手当</a:t>
              </a:r>
              <a:br>
                <a:rPr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この２</a:t>
              </a:r>
              <a:r>
                <a:rPr lang="ja-IT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つを合わせて</a:t>
              </a:r>
              <a:r>
                <a:rPr lang="ja-JP" altLang="en-US" sz="2400" b="1" dirty="0">
                  <a:solidFill>
                    <a:schemeClr val="bg1"/>
                  </a:solidFill>
                  <a:effectLst>
                    <a:glow rad="127000">
                      <a:srgbClr val="F65948"/>
                    </a:glow>
                  </a:effectLst>
                </a:rPr>
                <a:t>最大２８か月間受給できる</a:t>
              </a:r>
              <a:r>
                <a:rPr lang="ja-IT" altLang="en-US" sz="2400" b="1" dirty="0">
                  <a:solidFill>
                    <a:schemeClr val="bg1"/>
                  </a:solidFill>
                  <a:effectLst>
                    <a:glow rad="127000">
                      <a:srgbClr val="F65948"/>
                    </a:glow>
                  </a:effectLst>
                </a:rPr>
                <a:t>！</a:t>
              </a:r>
              <a:endParaRPr kumimoji="1" lang="ja-JP" altLang="en-US" sz="2400" b="1" dirty="0">
                <a:solidFill>
                  <a:schemeClr val="bg1"/>
                </a:solidFill>
                <a:effectLst>
                  <a:glow rad="127000">
                    <a:srgbClr val="F65948"/>
                  </a:glow>
                </a:effectLst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745C7B97-41A2-5E2C-E807-7682194C171C}"/>
                </a:ext>
              </a:extLst>
            </p:cNvPr>
            <p:cNvGrpSpPr/>
            <p:nvPr/>
          </p:nvGrpSpPr>
          <p:grpSpPr>
            <a:xfrm>
              <a:off x="9317328" y="5584597"/>
              <a:ext cx="369337" cy="438981"/>
              <a:chOff x="9937352" y="1497821"/>
              <a:chExt cx="461671" cy="548726"/>
            </a:xfr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5454F71-5AB8-08B7-1336-8D6F36CDAE84}"/>
                  </a:ext>
                </a:extLst>
              </p:cNvPr>
              <p:cNvSpPr txBox="1"/>
              <p:nvPr/>
            </p:nvSpPr>
            <p:spPr>
              <a:xfrm rot="819573">
                <a:off x="9937352" y="1497821"/>
                <a:ext cx="64067" cy="3508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73152" tIns="36576" rIns="73152" bIns="36576" rtlCol="0">
                <a:sp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FBFEA1E-D44B-709F-70D9-7EA62D8CE27A}"/>
                  </a:ext>
                </a:extLst>
              </p:cNvPr>
              <p:cNvSpPr txBox="1"/>
              <p:nvPr/>
            </p:nvSpPr>
            <p:spPr>
              <a:xfrm rot="2477612">
                <a:off x="10092945" y="1632893"/>
                <a:ext cx="64067" cy="3508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73152" tIns="36576" rIns="73152" bIns="36576" rtlCol="0">
                <a:sp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24FCA7E-2C4C-3659-54A0-4BE2F1AA9279}"/>
                  </a:ext>
                </a:extLst>
              </p:cNvPr>
              <p:cNvSpPr txBox="1"/>
              <p:nvPr/>
            </p:nvSpPr>
            <p:spPr>
              <a:xfrm rot="4498545">
                <a:off x="10191557" y="1839081"/>
                <a:ext cx="64067" cy="3508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73152" tIns="36576" rIns="73152" bIns="36576" rtlCol="0">
                <a:sp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6F313214-43BC-9A4D-CABA-E5AAA08F46E6}"/>
                </a:ext>
              </a:extLst>
            </p:cNvPr>
            <p:cNvGrpSpPr/>
            <p:nvPr/>
          </p:nvGrpSpPr>
          <p:grpSpPr>
            <a:xfrm flipH="1">
              <a:off x="2490773" y="5582514"/>
              <a:ext cx="369337" cy="438981"/>
              <a:chOff x="9937352" y="1497821"/>
              <a:chExt cx="461671" cy="548726"/>
            </a:xfr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3A55A4F-03BE-3EED-26D0-7DE9AD1958CA}"/>
                  </a:ext>
                </a:extLst>
              </p:cNvPr>
              <p:cNvSpPr txBox="1"/>
              <p:nvPr/>
            </p:nvSpPr>
            <p:spPr>
              <a:xfrm rot="819573">
                <a:off x="9937352" y="1497821"/>
                <a:ext cx="64067" cy="3508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73152" tIns="36576" rIns="73152" bIns="36576" rtlCol="0">
                <a:sp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720536F-A0E7-263C-E264-F8ADE7B319C1}"/>
                  </a:ext>
                </a:extLst>
              </p:cNvPr>
              <p:cNvSpPr txBox="1"/>
              <p:nvPr/>
            </p:nvSpPr>
            <p:spPr>
              <a:xfrm rot="2477612">
                <a:off x="10092945" y="1632893"/>
                <a:ext cx="64067" cy="3508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73152" tIns="36576" rIns="73152" bIns="36576" rtlCol="0">
                <a:sp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29477DE-FA19-F3F9-E7BD-A401147D9C13}"/>
                  </a:ext>
                </a:extLst>
              </p:cNvPr>
              <p:cNvSpPr txBox="1"/>
              <p:nvPr/>
            </p:nvSpPr>
            <p:spPr>
              <a:xfrm rot="4498545">
                <a:off x="10191557" y="1839081"/>
                <a:ext cx="64067" cy="3508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73152" tIns="36576" rIns="73152" bIns="36576" rtlCol="0">
                <a:sp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336D50EA-49AF-DD40-71A6-2AF69042B2FB}"/>
              </a:ext>
            </a:extLst>
          </p:cNvPr>
          <p:cNvGrpSpPr/>
          <p:nvPr/>
        </p:nvGrpSpPr>
        <p:grpSpPr>
          <a:xfrm>
            <a:off x="6696734" y="1036305"/>
            <a:ext cx="4871485" cy="4314454"/>
            <a:chOff x="6696734" y="1036305"/>
            <a:chExt cx="4871485" cy="4314454"/>
          </a:xfrm>
        </p:grpSpPr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E7FDE454-7614-3CEA-726A-97735E88D9BB}"/>
                </a:ext>
              </a:extLst>
            </p:cNvPr>
            <p:cNvSpPr/>
            <p:nvPr/>
          </p:nvSpPr>
          <p:spPr>
            <a:xfrm>
              <a:off x="6696734" y="1036306"/>
              <a:ext cx="4864526" cy="4314453"/>
            </a:xfrm>
            <a:prstGeom prst="roundRect">
              <a:avLst>
                <a:gd name="adj" fmla="val 3453"/>
              </a:avLst>
            </a:prstGeom>
            <a:solidFill>
              <a:schemeClr val="bg1"/>
            </a:solidFill>
            <a:ln w="9525">
              <a:solidFill>
                <a:srgbClr val="FFD1C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" name="片側の 2 つの角を丸めた四角形 8">
              <a:extLst>
                <a:ext uri="{FF2B5EF4-FFF2-40B4-BE49-F238E27FC236}">
                  <a16:creationId xmlns:a16="http://schemas.microsoft.com/office/drawing/2014/main" id="{D26E5C23-4024-3079-D009-ED5DCB74B1A2}"/>
                </a:ext>
              </a:extLst>
            </p:cNvPr>
            <p:cNvSpPr/>
            <p:nvPr/>
          </p:nvSpPr>
          <p:spPr>
            <a:xfrm>
              <a:off x="6703694" y="1036305"/>
              <a:ext cx="4864525" cy="806783"/>
            </a:xfrm>
            <a:prstGeom prst="round2SameRect">
              <a:avLst>
                <a:gd name="adj1" fmla="val 21351"/>
                <a:gd name="adj2" fmla="val 0"/>
              </a:avLst>
            </a:prstGeom>
            <a:solidFill>
              <a:srgbClr val="A3CF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グラフィックス 9" descr="ローン 単色塗りつぶし">
              <a:extLst>
                <a:ext uri="{FF2B5EF4-FFF2-40B4-BE49-F238E27FC236}">
                  <a16:creationId xmlns:a16="http://schemas.microsoft.com/office/drawing/2014/main" id="{38E82B71-DB3C-C41B-45FA-AB798752B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015893" y="1192651"/>
              <a:ext cx="521838" cy="5218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7BEA926-4687-ED92-C98E-F66D0EFF9838}"/>
                </a:ext>
              </a:extLst>
            </p:cNvPr>
            <p:cNvSpPr txBox="1"/>
            <p:nvPr/>
          </p:nvSpPr>
          <p:spPr>
            <a:xfrm>
              <a:off x="8117979" y="1241568"/>
              <a:ext cx="23914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IT" altLang="en-US" sz="22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失業手当</a:t>
              </a:r>
              <a:endParaRPr kumimoji="1" lang="en-US" altLang="ja-JP" sz="2200" b="1" dirty="0">
                <a:solidFill>
                  <a:srgbClr val="4C260F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3128BA28-A404-9BBE-C149-B9B4FE1F0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37284" y="3746533"/>
            <a:ext cx="1578787" cy="1578787"/>
          </a:xfrm>
          <a:custGeom>
            <a:avLst/>
            <a:gdLst>
              <a:gd name="connsiteX0" fmla="*/ 0 w 2565342"/>
              <a:gd name="connsiteY0" fmla="*/ 0 h 2565342"/>
              <a:gd name="connsiteX1" fmla="*/ 2565342 w 2565342"/>
              <a:gd name="connsiteY1" fmla="*/ 0 h 2565342"/>
              <a:gd name="connsiteX2" fmla="*/ 2565342 w 2565342"/>
              <a:gd name="connsiteY2" fmla="*/ 2565342 h 2565342"/>
              <a:gd name="connsiteX3" fmla="*/ 0 w 2565342"/>
              <a:gd name="connsiteY3" fmla="*/ 2565342 h 256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342" h="2565342">
                <a:moveTo>
                  <a:pt x="0" y="0"/>
                </a:moveTo>
                <a:lnTo>
                  <a:pt x="2565342" y="0"/>
                </a:lnTo>
                <a:lnTo>
                  <a:pt x="2565342" y="2565342"/>
                </a:lnTo>
                <a:lnTo>
                  <a:pt x="0" y="2565342"/>
                </a:lnTo>
                <a:close/>
              </a:path>
            </a:pathLst>
          </a:cu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7FC0FCF-588F-9F57-82EB-ABFC7C6BA5AC}"/>
              </a:ext>
            </a:extLst>
          </p:cNvPr>
          <p:cNvGrpSpPr/>
          <p:nvPr/>
        </p:nvGrpSpPr>
        <p:grpSpPr>
          <a:xfrm>
            <a:off x="630742" y="1036305"/>
            <a:ext cx="4871485" cy="4314454"/>
            <a:chOff x="630742" y="1036305"/>
            <a:chExt cx="4871485" cy="4314454"/>
          </a:xfrm>
        </p:grpSpPr>
        <p:sp>
          <p:nvSpPr>
            <p:cNvPr id="2" name="角丸四角形 1">
              <a:extLst>
                <a:ext uri="{FF2B5EF4-FFF2-40B4-BE49-F238E27FC236}">
                  <a16:creationId xmlns:a16="http://schemas.microsoft.com/office/drawing/2014/main" id="{2006DA77-5BA1-977D-E5CC-C8300FD5F8DF}"/>
                </a:ext>
              </a:extLst>
            </p:cNvPr>
            <p:cNvSpPr/>
            <p:nvPr/>
          </p:nvSpPr>
          <p:spPr>
            <a:xfrm>
              <a:off x="630742" y="1036306"/>
              <a:ext cx="4864526" cy="4314453"/>
            </a:xfrm>
            <a:prstGeom prst="roundRect">
              <a:avLst>
                <a:gd name="adj" fmla="val 3453"/>
              </a:avLst>
            </a:prstGeom>
            <a:solidFill>
              <a:schemeClr val="bg1"/>
            </a:solidFill>
            <a:ln w="9525">
              <a:solidFill>
                <a:srgbClr val="FFD1C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" name="片側の 2 つの角を丸めた四角形 6">
              <a:extLst>
                <a:ext uri="{FF2B5EF4-FFF2-40B4-BE49-F238E27FC236}">
                  <a16:creationId xmlns:a16="http://schemas.microsoft.com/office/drawing/2014/main" id="{4304460A-4EBC-AD6E-BC44-B0F56B576013}"/>
                </a:ext>
              </a:extLst>
            </p:cNvPr>
            <p:cNvSpPr/>
            <p:nvPr/>
          </p:nvSpPr>
          <p:spPr>
            <a:xfrm>
              <a:off x="637702" y="1036305"/>
              <a:ext cx="4864525" cy="806783"/>
            </a:xfrm>
            <a:prstGeom prst="round2SameRect">
              <a:avLst>
                <a:gd name="adj1" fmla="val 21351"/>
                <a:gd name="adj2" fmla="val 0"/>
              </a:avLst>
            </a:prstGeom>
            <a:solidFill>
              <a:srgbClr val="FFD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グラフィックス 3" descr="車いすに乗った人 単色塗りつぶし">
              <a:extLst>
                <a:ext uri="{FF2B5EF4-FFF2-40B4-BE49-F238E27FC236}">
                  <a16:creationId xmlns:a16="http://schemas.microsoft.com/office/drawing/2014/main" id="{545A9890-28EA-882C-0F0F-D33BC5E75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878461" y="1192651"/>
              <a:ext cx="521838" cy="5218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724453F7-F840-49BC-3977-E7EE6AB5A1DC}"/>
                </a:ext>
              </a:extLst>
            </p:cNvPr>
            <p:cNvSpPr txBox="1"/>
            <p:nvPr/>
          </p:nvSpPr>
          <p:spPr>
            <a:xfrm>
              <a:off x="2051987" y="1241568"/>
              <a:ext cx="23914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IT" altLang="en-US" sz="2200" b="1" dirty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傷病手当金</a:t>
              </a:r>
              <a:endParaRPr kumimoji="1" lang="en-US" altLang="ja-JP" sz="2200" b="1" dirty="0">
                <a:solidFill>
                  <a:srgbClr val="4C260F"/>
                </a:solidFill>
                <a:effectLst>
                  <a:glow rad="127000">
                    <a:srgbClr val="FFC6C4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16ED1562-18D1-DCA5-5D91-07E4DCC96819}"/>
                </a:ext>
              </a:extLst>
            </p:cNvPr>
            <p:cNvSpPr/>
            <p:nvPr/>
          </p:nvSpPr>
          <p:spPr>
            <a:xfrm>
              <a:off x="774601" y="2091581"/>
              <a:ext cx="4720666" cy="3206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marL="342900" indent="-342900">
                <a:spcBef>
                  <a:spcPts val="1800"/>
                </a:spcBef>
                <a:buClr>
                  <a:srgbClr val="FFC6C4"/>
                </a:buClr>
                <a:buFont typeface="Wingdings" pitchFamily="2" charset="2"/>
                <a:buChar char="q"/>
              </a:pPr>
              <a:r>
                <a:rPr lang="ja-IT" altLang="en-US" sz="2000" b="1" dirty="0">
                  <a:solidFill>
                    <a:srgbClr val="4C260F"/>
                  </a:solidFill>
                </a:rPr>
                <a:t>ケガ、病気などで会社を休んだ日に</a:t>
              </a:r>
              <a:endParaRPr lang="en-US" altLang="ja-IT" sz="2000" b="1" dirty="0">
                <a:solidFill>
                  <a:srgbClr val="4C260F"/>
                </a:solidFill>
              </a:endParaRPr>
            </a:p>
            <a:p>
              <a:pPr indent="366713">
                <a:spcBef>
                  <a:spcPts val="200"/>
                </a:spcBef>
                <a:buClr>
                  <a:srgbClr val="FFC6C4"/>
                </a:buClr>
              </a:pPr>
              <a:r>
                <a:rPr kumimoji="1" lang="ja-IT" altLang="en-US" sz="2000" b="1" dirty="0">
                  <a:solidFill>
                    <a:srgbClr val="4C260F"/>
                  </a:solidFill>
                </a:rPr>
                <a:t>もらえる給付金</a:t>
              </a:r>
              <a:endParaRPr kumimoji="1" lang="ja-JP" altLang="en-US" sz="2000">
                <a:solidFill>
                  <a:srgbClr val="4C260F"/>
                </a:solidFill>
              </a:endParaRPr>
            </a:p>
          </p:txBody>
        </p: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8A629B13-0A54-4FB6-0CCA-04F481FA1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14754" y="3742548"/>
              <a:ext cx="1719880" cy="1539910"/>
            </a:xfrm>
            <a:prstGeom prst="rect">
              <a:avLst/>
            </a:prstGeom>
          </p:spPr>
        </p:pic>
        <p:sp>
          <p:nvSpPr>
            <p:cNvPr id="13" name="角丸四角形 12">
              <a:extLst>
                <a:ext uri="{FF2B5EF4-FFF2-40B4-BE49-F238E27FC236}">
                  <a16:creationId xmlns:a16="http://schemas.microsoft.com/office/drawing/2014/main" id="{47B64D7B-2C83-6C40-28AE-2B6B2D01387C}"/>
                </a:ext>
              </a:extLst>
            </p:cNvPr>
            <p:cNvSpPr/>
            <p:nvPr/>
          </p:nvSpPr>
          <p:spPr>
            <a:xfrm>
              <a:off x="1070919" y="2963829"/>
              <a:ext cx="2629544" cy="2115641"/>
            </a:xfrm>
            <a:prstGeom prst="roundRect">
              <a:avLst>
                <a:gd name="adj" fmla="val 9914"/>
              </a:avLst>
            </a:prstGeom>
            <a:solidFill>
              <a:schemeClr val="bg1">
                <a:lumMod val="95000"/>
              </a:schemeClr>
            </a:solidFill>
            <a:ln w="317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24000" bIns="108000" rtlCol="0" anchor="t"/>
            <a:lstStyle/>
            <a:p>
              <a:r>
                <a:rPr kumimoji="1" lang="ja-IT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27000">
                      <a:srgbClr val="FFC000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毎月の支給額</a:t>
              </a:r>
              <a:r>
                <a:rPr kumimoji="1" lang="en-US" altLang="ja-IT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27000">
                      <a:srgbClr val="FFC000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 : </a:t>
              </a:r>
            </a:p>
            <a:p>
              <a:pPr algn="ctr"/>
              <a:r>
                <a:rPr kumimoji="1" lang="ja-IT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27000">
                      <a:srgbClr val="FFC000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（月収）の</a:t>
              </a:r>
              <a:r>
                <a:rPr lang="ja-IT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27000">
                      <a:srgbClr val="FFC000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約</a:t>
              </a:r>
              <a:r>
                <a:rPr lang="ja-IT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27000">
                      <a:srgbClr val="FFC000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６５</a:t>
              </a:r>
              <a:r>
                <a:rPr lang="ja-IT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27000">
                      <a:srgbClr val="FFC000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％</a:t>
              </a:r>
              <a:endPara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E98B74A-D2FC-6A78-3FA1-5AC09E89F8E9}"/>
                </a:ext>
              </a:extLst>
            </p:cNvPr>
            <p:cNvSpPr/>
            <p:nvPr/>
          </p:nvSpPr>
          <p:spPr>
            <a:xfrm>
              <a:off x="1991119" y="4636472"/>
              <a:ext cx="1512000" cy="1609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5999" rtlCol="0" anchor="ctr"/>
            <a:lstStyle/>
            <a:p>
              <a:pPr algn="ctr"/>
              <a:endParaRPr kumimoji="1" lang="ja-JP" altLang="en-US" sz="2000" b="1"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4E21234-2D89-AA15-C294-1C2EE46F02D1}"/>
                </a:ext>
              </a:extLst>
            </p:cNvPr>
            <p:cNvSpPr txBox="1"/>
            <p:nvPr/>
          </p:nvSpPr>
          <p:spPr>
            <a:xfrm>
              <a:off x="1076710" y="4218231"/>
              <a:ext cx="2478564" cy="523220"/>
            </a:xfrm>
            <a:prstGeom prst="rect">
              <a:avLst/>
            </a:prstGeom>
            <a:noFill/>
          </p:spPr>
          <p:txBody>
            <a:bodyPr wrap="square" rIns="108000" rtlCol="0">
              <a:spAutoFit/>
            </a:bodyPr>
            <a:lstStyle/>
            <a:p>
              <a:pPr algn="r">
                <a:buClr>
                  <a:srgbClr val="F65948"/>
                </a:buClr>
              </a:pPr>
              <a:r>
                <a:rPr lang="ja-IT" altLang="en-US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</a:rPr>
                <a:t>最大</a:t>
              </a:r>
              <a:r>
                <a:rPr lang="ja-IT" altLang="en-US" sz="28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</a:rPr>
                <a:t>１８</a:t>
              </a:r>
              <a:r>
                <a:rPr lang="ja-IT" altLang="en-US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</a:rPr>
                <a:t>ヶ月</a:t>
              </a:r>
              <a:endParaRPr lang="en-US" altLang="ja-IT" b="1" dirty="0">
                <a:solidFill>
                  <a:srgbClr val="4C260F"/>
                </a:solidFill>
              </a:endParaRPr>
            </a:p>
          </p:txBody>
        </p: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A510C6A-6248-90FF-8B49-E99B772B7973}"/>
              </a:ext>
            </a:extLst>
          </p:cNvPr>
          <p:cNvSpPr/>
          <p:nvPr/>
        </p:nvSpPr>
        <p:spPr>
          <a:xfrm>
            <a:off x="6852213" y="2091581"/>
            <a:ext cx="4720666" cy="3206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t"/>
          <a:lstStyle/>
          <a:p>
            <a:pPr marL="342900" indent="-342900">
              <a:spcBef>
                <a:spcPts val="1800"/>
              </a:spcBef>
              <a:buClr>
                <a:srgbClr val="A3CF5F"/>
              </a:buClr>
              <a:buFont typeface="Wingdings" pitchFamily="2" charset="2"/>
              <a:buChar char="q"/>
            </a:pPr>
            <a:r>
              <a:rPr lang="ja-IT" altLang="en-US" sz="2000" b="1" dirty="0">
                <a:solidFill>
                  <a:srgbClr val="4C260F"/>
                </a:solidFill>
              </a:rPr>
              <a:t>退職した後に</a:t>
            </a:r>
            <a:r>
              <a:rPr kumimoji="1" lang="ja-IT" altLang="en-US" sz="2000" b="1" dirty="0">
                <a:solidFill>
                  <a:srgbClr val="4C260F"/>
                </a:solidFill>
              </a:rPr>
              <a:t>もらえる手当</a:t>
            </a:r>
            <a:endParaRPr kumimoji="1" lang="ja-JP" altLang="en-US" sz="2000">
              <a:solidFill>
                <a:srgbClr val="4C260F"/>
              </a:solidFill>
            </a:endParaRPr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7E73F460-05D7-040B-ACE6-209D11DE99C7}"/>
              </a:ext>
            </a:extLst>
          </p:cNvPr>
          <p:cNvSpPr/>
          <p:nvPr/>
        </p:nvSpPr>
        <p:spPr>
          <a:xfrm>
            <a:off x="7104933" y="2961866"/>
            <a:ext cx="2629544" cy="2115641"/>
          </a:xfrm>
          <a:prstGeom prst="roundRect">
            <a:avLst>
              <a:gd name="adj" fmla="val 9914"/>
            </a:avLst>
          </a:prstGeom>
          <a:solidFill>
            <a:schemeClr val="bg1">
              <a:lumMod val="95000"/>
            </a:schemeClr>
          </a:solidFill>
          <a:ln w="317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bIns="108000" rtlCol="0" anchor="t"/>
          <a:lstStyle/>
          <a:p>
            <a:r>
              <a:rPr kumimoji="1" lang="ja-IT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毎月の支給額</a:t>
            </a:r>
            <a:r>
              <a:rPr kumimoji="1" lang="en-US" altLang="ja-IT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 : </a:t>
            </a:r>
          </a:p>
          <a:p>
            <a:r>
              <a:rPr kumimoji="1" lang="ja-IT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　　（月収）の</a:t>
            </a:r>
            <a:endParaRPr kumimoji="1" lang="en-US" altLang="ja-IT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rgbClr val="FFC000"/>
                </a:glow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r"/>
            <a:r>
              <a:rPr lang="ja-IT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約</a:t>
            </a:r>
            <a:r>
              <a:rPr lang="en-US" altLang="ja-IT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45〜</a:t>
            </a:r>
            <a:r>
              <a:rPr lang="ja-IT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６５</a:t>
            </a:r>
            <a:r>
              <a:rPr lang="ja-IT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％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rgbClr val="FFC000"/>
                </a:glow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334CA0F-89CB-7176-99A5-D427F43E867E}"/>
              </a:ext>
            </a:extLst>
          </p:cNvPr>
          <p:cNvSpPr/>
          <p:nvPr/>
        </p:nvSpPr>
        <p:spPr>
          <a:xfrm>
            <a:off x="7810818" y="4634509"/>
            <a:ext cx="1764000" cy="1609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5999" rtlCol="0" anchor="ctr"/>
          <a:lstStyle/>
          <a:p>
            <a:pPr algn="ctr"/>
            <a:endParaRPr kumimoji="1" lang="ja-JP" altLang="en-US" sz="2000" b="1">
              <a:effectLst>
                <a:outerShdw blurRad="50800" dist="50800" dir="5400000" algn="ctr" rotWithShape="0">
                  <a:schemeClr val="tx1">
                    <a:lumMod val="75000"/>
                    <a:lumOff val="25000"/>
                  </a:schemeClr>
                </a:outerShdw>
              </a:effectLst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F063F09-31D2-D0E2-48CC-C2D829A93144}"/>
              </a:ext>
            </a:extLst>
          </p:cNvPr>
          <p:cNvSpPr txBox="1"/>
          <p:nvPr/>
        </p:nvSpPr>
        <p:spPr>
          <a:xfrm>
            <a:off x="7110724" y="4216268"/>
            <a:ext cx="2478564" cy="523220"/>
          </a:xfrm>
          <a:prstGeom prst="rect">
            <a:avLst/>
          </a:prstGeom>
          <a:noFill/>
        </p:spPr>
        <p:txBody>
          <a:bodyPr wrap="square" rIns="108000" rtlCol="0">
            <a:spAutoFit/>
          </a:bodyPr>
          <a:lstStyle/>
          <a:p>
            <a:pPr algn="r">
              <a:buClr>
                <a:srgbClr val="F65948"/>
              </a:buClr>
            </a:pPr>
            <a:r>
              <a:rPr lang="ja-IT" altLang="en-US" sz="28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３</a:t>
            </a:r>
            <a:r>
              <a:rPr lang="en-US" altLang="ja-IT" sz="28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〜</a:t>
            </a:r>
            <a:r>
              <a:rPr lang="ja-JP" altLang="en-US" sz="28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１０</a:t>
            </a:r>
            <a:r>
              <a:rPr lang="ja-IT" altLang="en-US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ヶ月間</a:t>
            </a:r>
            <a:endParaRPr lang="en-US" altLang="ja-IT" b="1" dirty="0">
              <a:solidFill>
                <a:srgbClr val="4C26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5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CE32A3C5-DEA5-BEE3-71DE-A1D770F655E5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傷病手当金</a:t>
            </a:r>
            <a:r>
              <a:rPr lang="ja-IT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とは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CFB17F-BE14-4732-E787-BBC7C6492577}"/>
              </a:ext>
            </a:extLst>
          </p:cNvPr>
          <p:cNvSpPr txBox="1"/>
          <p:nvPr/>
        </p:nvSpPr>
        <p:spPr>
          <a:xfrm>
            <a:off x="305774" y="982562"/>
            <a:ext cx="11724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IT" altLang="en-US" sz="2000" b="1" dirty="0">
                <a:solidFill>
                  <a:srgbClr val="4C260F"/>
                </a:solidFill>
              </a:rPr>
              <a:t>傷病手当金とは、</a:t>
            </a:r>
            <a:r>
              <a:rPr lang="ja-IT" altLang="en-US" sz="2200" b="1" dirty="0">
                <a:solidFill>
                  <a:srgbClr val="F65948"/>
                </a:solidFill>
              </a:rPr>
              <a:t>病気や怪我で会社をお休みした時に、生活の保証として支給される手当金</a:t>
            </a:r>
            <a:r>
              <a:rPr lang="ja-IT" altLang="en-US" sz="2000" b="1" dirty="0">
                <a:solidFill>
                  <a:srgbClr val="4C260F"/>
                </a:solidFill>
              </a:rPr>
              <a:t>です</a:t>
            </a:r>
            <a:endParaRPr lang="en-US" altLang="ja-IT" sz="2000" b="1" dirty="0">
              <a:solidFill>
                <a:srgbClr val="4C260F"/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1418194-9292-101B-C3D4-E664BDAFC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161" y="4170141"/>
            <a:ext cx="3417171" cy="2263318"/>
          </a:xfrm>
          <a:prstGeom prst="rect">
            <a:avLst/>
          </a:prstGeom>
        </p:spPr>
      </p:pic>
      <p:sp>
        <p:nvSpPr>
          <p:cNvPr id="6" name="額縁 5">
            <a:extLst>
              <a:ext uri="{FF2B5EF4-FFF2-40B4-BE49-F238E27FC236}">
                <a16:creationId xmlns:a16="http://schemas.microsoft.com/office/drawing/2014/main" id="{FEB2DF71-79FD-DEB5-DDFA-AC086257D11F}"/>
              </a:ext>
            </a:extLst>
          </p:cNvPr>
          <p:cNvSpPr/>
          <p:nvPr/>
        </p:nvSpPr>
        <p:spPr>
          <a:xfrm>
            <a:off x="809729" y="1666977"/>
            <a:ext cx="4931774" cy="4679394"/>
          </a:xfrm>
          <a:prstGeom prst="bevel">
            <a:avLst>
              <a:gd name="adj" fmla="val 3583"/>
            </a:avLst>
          </a:prstGeom>
          <a:noFill/>
          <a:ln>
            <a:solidFill>
              <a:srgbClr val="FFB5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53AD0CA-7434-4BED-D667-4BE6F6440A6F}"/>
              </a:ext>
            </a:extLst>
          </p:cNvPr>
          <p:cNvSpPr/>
          <p:nvPr/>
        </p:nvSpPr>
        <p:spPr>
          <a:xfrm>
            <a:off x="971550" y="1823824"/>
            <a:ext cx="4601936" cy="646919"/>
          </a:xfrm>
          <a:prstGeom prst="rect">
            <a:avLst/>
          </a:prstGeom>
          <a:solidFill>
            <a:srgbClr val="FFB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5999" rtlCol="0" anchor="ctr"/>
          <a:lstStyle/>
          <a:p>
            <a:pPr algn="ctr"/>
            <a:r>
              <a:rPr lang="ja-IT" altLang="en-US" sz="2000" b="1" dirty="0"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受給額</a:t>
            </a:r>
            <a:endParaRPr kumimoji="1" lang="ja-JP" altLang="en-US" sz="2000" b="1">
              <a:effectLst>
                <a:outerShdw blurRad="50800" dist="50800" dir="5400000" algn="ctr" rotWithShape="0">
                  <a:schemeClr val="tx1">
                    <a:lumMod val="75000"/>
                    <a:lumOff val="25000"/>
                  </a:schemeClr>
                </a:outerShdw>
              </a:effectLst>
            </a:endParaRPr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EC08284C-6A84-0827-ED83-DACA5D6B63C3}"/>
              </a:ext>
            </a:extLst>
          </p:cNvPr>
          <p:cNvSpPr/>
          <p:nvPr/>
        </p:nvSpPr>
        <p:spPr>
          <a:xfrm>
            <a:off x="1273629" y="2678580"/>
            <a:ext cx="3984172" cy="12402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IT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毎月の平均の総支給額（月収）の</a:t>
            </a:r>
            <a:endParaRPr kumimoji="1" lang="en-US" altLang="ja-IT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rgbClr val="FFC000"/>
                </a:glow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IT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６５</a:t>
            </a:r>
            <a:r>
              <a:rPr lang="ja-IT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％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rgbClr val="FFC000"/>
                </a:glow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44D60A6-30ED-50AF-2B66-23396B4AC562}"/>
              </a:ext>
            </a:extLst>
          </p:cNvPr>
          <p:cNvSpPr txBox="1"/>
          <p:nvPr/>
        </p:nvSpPr>
        <p:spPr>
          <a:xfrm>
            <a:off x="1825434" y="4297771"/>
            <a:ext cx="3430152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ja-IT" altLang="en-US" sz="1600" b="1" dirty="0">
                <a:solidFill>
                  <a:srgbClr val="4C260F"/>
                </a:solidFill>
              </a:rPr>
              <a:t>月収３０万円の人の場合</a:t>
            </a:r>
            <a:endParaRPr kumimoji="1" lang="en-US" altLang="ja-JP" sz="1600" b="1" dirty="0">
              <a:solidFill>
                <a:srgbClr val="4C260F"/>
              </a:solidFill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180F7447-00EA-898D-E019-4E62CEBCD520}"/>
              </a:ext>
            </a:extLst>
          </p:cNvPr>
          <p:cNvGrpSpPr/>
          <p:nvPr/>
        </p:nvGrpSpPr>
        <p:grpSpPr>
          <a:xfrm>
            <a:off x="1000950" y="4172250"/>
            <a:ext cx="959011" cy="589596"/>
            <a:chOff x="3656532" y="3404704"/>
            <a:chExt cx="1179872" cy="725381"/>
          </a:xfrm>
        </p:grpSpPr>
        <p:sp>
          <p:nvSpPr>
            <p:cNvPr id="36" name="円/楕円 35">
              <a:extLst>
                <a:ext uri="{FF2B5EF4-FFF2-40B4-BE49-F238E27FC236}">
                  <a16:creationId xmlns:a16="http://schemas.microsoft.com/office/drawing/2014/main" id="{F633DBF4-FAA2-1558-66B2-2E1085B5F620}"/>
                </a:ext>
              </a:extLst>
            </p:cNvPr>
            <p:cNvSpPr/>
            <p:nvPr/>
          </p:nvSpPr>
          <p:spPr>
            <a:xfrm>
              <a:off x="3886545" y="3412620"/>
              <a:ext cx="717466" cy="717465"/>
            </a:xfrm>
            <a:prstGeom prst="ellipse">
              <a:avLst/>
            </a:prstGeom>
            <a:solidFill>
              <a:srgbClr val="A3CF5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388F246E-202F-B0B2-E900-BEC98ED9DF26}"/>
                </a:ext>
              </a:extLst>
            </p:cNvPr>
            <p:cNvSpPr txBox="1"/>
            <p:nvPr/>
          </p:nvSpPr>
          <p:spPr>
            <a:xfrm>
              <a:off x="3656532" y="3404704"/>
              <a:ext cx="1179872" cy="416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例</a:t>
              </a:r>
              <a:endParaRPr lang="en-US" altLang="ja-IT" sz="1600" b="1" dirty="0">
                <a:solidFill>
                  <a:srgbClr val="4C260F"/>
                </a:solidFill>
              </a:endParaRPr>
            </a:p>
          </p:txBody>
        </p:sp>
        <p:pic>
          <p:nvPicPr>
            <p:cNvPr id="39" name="グラフィックス 38" descr="慈善 単色塗りつぶし">
              <a:extLst>
                <a:ext uri="{FF2B5EF4-FFF2-40B4-BE49-F238E27FC236}">
                  <a16:creationId xmlns:a16="http://schemas.microsoft.com/office/drawing/2014/main" id="{7B0E06F4-9EC8-ABB8-5729-83691FE63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063744" y="3740651"/>
              <a:ext cx="363069" cy="3630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0E1C33FA-BC0C-4462-4292-B7881FFA2FC8}"/>
              </a:ext>
            </a:extLst>
          </p:cNvPr>
          <p:cNvGrpSpPr/>
          <p:nvPr/>
        </p:nvGrpSpPr>
        <p:grpSpPr>
          <a:xfrm>
            <a:off x="4208644" y="5015239"/>
            <a:ext cx="1255616" cy="1143872"/>
            <a:chOff x="5374567" y="5002600"/>
            <a:chExt cx="1622552" cy="1478152"/>
          </a:xfrm>
        </p:grpSpPr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AF434F11-4048-4C88-36AF-2A9AC9566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EAF1F4"/>
                </a:clrFrom>
                <a:clrTo>
                  <a:srgbClr val="EAF1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74567" y="5002600"/>
              <a:ext cx="901235" cy="901235"/>
            </a:xfrm>
            <a:custGeom>
              <a:avLst/>
              <a:gdLst>
                <a:gd name="connsiteX0" fmla="*/ 0 w 1733125"/>
                <a:gd name="connsiteY0" fmla="*/ 0 h 1733125"/>
                <a:gd name="connsiteX1" fmla="*/ 1733125 w 1733125"/>
                <a:gd name="connsiteY1" fmla="*/ 0 h 1733125"/>
                <a:gd name="connsiteX2" fmla="*/ 1733125 w 1733125"/>
                <a:gd name="connsiteY2" fmla="*/ 1733125 h 1733125"/>
                <a:gd name="connsiteX3" fmla="*/ 0 w 1733125"/>
                <a:gd name="connsiteY3" fmla="*/ 1733125 h 173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125" h="1733125">
                  <a:moveTo>
                    <a:pt x="0" y="0"/>
                  </a:moveTo>
                  <a:lnTo>
                    <a:pt x="1733125" y="0"/>
                  </a:lnTo>
                  <a:lnTo>
                    <a:pt x="1733125" y="1733125"/>
                  </a:lnTo>
                  <a:lnTo>
                    <a:pt x="0" y="1733125"/>
                  </a:lnTo>
                  <a:close/>
                </a:path>
              </a:pathLst>
            </a:custGeom>
          </p:spPr>
        </p:pic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17007666-F7B4-1B69-6B37-8EDFAB0B2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EAF1F4"/>
                </a:clrFrom>
                <a:clrTo>
                  <a:srgbClr val="EAF1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843284" y="5326917"/>
              <a:ext cx="1153835" cy="1153835"/>
            </a:xfrm>
            <a:custGeom>
              <a:avLst/>
              <a:gdLst>
                <a:gd name="connsiteX0" fmla="*/ 0 w 2548396"/>
                <a:gd name="connsiteY0" fmla="*/ 0 h 2548396"/>
                <a:gd name="connsiteX1" fmla="*/ 2548396 w 2548396"/>
                <a:gd name="connsiteY1" fmla="*/ 0 h 2548396"/>
                <a:gd name="connsiteX2" fmla="*/ 2548396 w 2548396"/>
                <a:gd name="connsiteY2" fmla="*/ 2548396 h 2548396"/>
                <a:gd name="connsiteX3" fmla="*/ 0 w 2548396"/>
                <a:gd name="connsiteY3" fmla="*/ 2548396 h 254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8396" h="2548396">
                  <a:moveTo>
                    <a:pt x="0" y="0"/>
                  </a:moveTo>
                  <a:lnTo>
                    <a:pt x="2548396" y="0"/>
                  </a:lnTo>
                  <a:lnTo>
                    <a:pt x="2548396" y="2548396"/>
                  </a:lnTo>
                  <a:lnTo>
                    <a:pt x="0" y="2548396"/>
                  </a:lnTo>
                  <a:close/>
                </a:path>
              </a:pathLst>
            </a:custGeom>
          </p:spPr>
        </p:pic>
      </p:grp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78E4A452-0CAE-E18B-6A23-401E58A88902}"/>
              </a:ext>
            </a:extLst>
          </p:cNvPr>
          <p:cNvSpPr/>
          <p:nvPr/>
        </p:nvSpPr>
        <p:spPr>
          <a:xfrm>
            <a:off x="2319730" y="5708043"/>
            <a:ext cx="1800000" cy="1609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5999" rtlCol="0" anchor="ctr"/>
          <a:lstStyle/>
          <a:p>
            <a:pPr algn="ctr"/>
            <a:endParaRPr kumimoji="1" lang="ja-JP" altLang="en-US" sz="2000" b="1">
              <a:effectLst>
                <a:outerShdw blurRad="50800" dist="50800" dir="5400000" algn="ctr" rotWithShape="0">
                  <a:schemeClr val="tx1">
                    <a:lumMod val="75000"/>
                    <a:lumOff val="25000"/>
                  </a:schemeClr>
                </a:outerShdw>
              </a:effectLst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629C51F-E1ED-9232-86BC-EFD1F0EEE1BD}"/>
              </a:ext>
            </a:extLst>
          </p:cNvPr>
          <p:cNvSpPr txBox="1"/>
          <p:nvPr/>
        </p:nvSpPr>
        <p:spPr>
          <a:xfrm>
            <a:off x="1336867" y="4795235"/>
            <a:ext cx="2782863" cy="1015663"/>
          </a:xfrm>
          <a:prstGeom prst="rect">
            <a:avLst/>
          </a:prstGeom>
          <a:noFill/>
        </p:spPr>
        <p:txBody>
          <a:bodyPr wrap="square" rIns="108000" rtlCol="0">
            <a:spAutoFit/>
          </a:bodyPr>
          <a:lstStyle/>
          <a:p>
            <a:pPr algn="r">
              <a:buClr>
                <a:srgbClr val="F65948"/>
              </a:buClr>
            </a:pPr>
            <a:r>
              <a:rPr lang="en-US" altLang="ja-IT" sz="30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30</a:t>
            </a:r>
            <a:r>
              <a:rPr lang="ja-IT" altLang="en-US" sz="22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万円</a:t>
            </a:r>
            <a:r>
              <a:rPr lang="ja-JP" altLang="en-US" sz="2200" b="1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 </a:t>
            </a:r>
            <a:r>
              <a:rPr lang="en-US" altLang="ja-JP" sz="22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X </a:t>
            </a:r>
            <a:r>
              <a:rPr lang="ja-JP" altLang="en-US" sz="3000" b="1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０</a:t>
            </a:r>
            <a:r>
              <a:rPr lang="en-US" altLang="ja-JP" sz="30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.65</a:t>
            </a:r>
            <a:endParaRPr lang="en-US" altLang="ja-JP" sz="2200" b="1" dirty="0">
              <a:solidFill>
                <a:srgbClr val="F65948"/>
              </a:solidFill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  <a:p>
            <a:pPr algn="r">
              <a:buClr>
                <a:srgbClr val="F65948"/>
              </a:buClr>
            </a:pPr>
            <a:r>
              <a:rPr lang="en-US" altLang="ja-JP" sz="22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=</a:t>
            </a:r>
            <a:r>
              <a:rPr lang="ja-IT" altLang="en-US" sz="2200" b="1" dirty="0">
                <a:solidFill>
                  <a:srgbClr val="4C260F"/>
                </a:solidFill>
              </a:rPr>
              <a:t> </a:t>
            </a:r>
            <a:r>
              <a:rPr lang="en-US" altLang="ja-IT" sz="30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19</a:t>
            </a:r>
            <a:r>
              <a:rPr lang="ja-IT" altLang="en-US" sz="22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万</a:t>
            </a:r>
            <a:r>
              <a:rPr lang="ja-IT" altLang="en-US" sz="30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５</a:t>
            </a:r>
            <a:r>
              <a:rPr lang="ja-IT" altLang="en-US" sz="22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千円</a:t>
            </a:r>
            <a:r>
              <a:rPr lang="ja-JP" altLang="en-US" sz="2200" b="1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 </a:t>
            </a:r>
            <a:endParaRPr lang="en-US" altLang="ja-IT" sz="2200" b="1" dirty="0">
              <a:solidFill>
                <a:srgbClr val="4C260F"/>
              </a:solidFill>
            </a:endParaRP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1DDF02EF-216C-5E81-49E7-EAFCDE380637}"/>
              </a:ext>
            </a:extLst>
          </p:cNvPr>
          <p:cNvGrpSpPr/>
          <p:nvPr/>
        </p:nvGrpSpPr>
        <p:grpSpPr>
          <a:xfrm>
            <a:off x="6261901" y="2036419"/>
            <a:ext cx="5305045" cy="1421243"/>
            <a:chOff x="6261901" y="2036419"/>
            <a:chExt cx="5305045" cy="1421243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ADF91A8F-7A6C-087E-1116-7723C178A1D3}"/>
                </a:ext>
              </a:extLst>
            </p:cNvPr>
            <p:cNvSpPr/>
            <p:nvPr/>
          </p:nvSpPr>
          <p:spPr>
            <a:xfrm>
              <a:off x="7328848" y="2570283"/>
              <a:ext cx="4054302" cy="887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indent="12700">
                <a:spcBef>
                  <a:spcPts val="1000"/>
                </a:spcBef>
                <a:buClr>
                  <a:srgbClr val="FF4136"/>
                </a:buClr>
              </a:pPr>
              <a:r>
                <a:rPr lang="ja-IT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ただし、受給するには </a:t>
              </a:r>
              <a:endParaRPr lang="en-US" altLang="ja-IT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indent="12700">
                <a:spcBef>
                  <a:spcPts val="1000"/>
                </a:spcBef>
                <a:buClr>
                  <a:srgbClr val="FF4136"/>
                </a:buClr>
              </a:pPr>
              <a:r>
                <a:rPr lang="ja-IT" altLang="en-US" sz="2400" b="1" dirty="0">
                  <a:solidFill>
                    <a:schemeClr val="bg1"/>
                  </a:solidFill>
                  <a:effectLst>
                    <a:glow rad="127000">
                      <a:srgbClr val="F65948"/>
                    </a:glow>
                  </a:effectLst>
                </a:rPr>
                <a:t>病院に通院しておく必要</a:t>
              </a:r>
              <a:endParaRPr lang="en-US" altLang="ja-IT" sz="2400" b="1" dirty="0">
                <a:solidFill>
                  <a:schemeClr val="bg1"/>
                </a:solidFill>
                <a:effectLst>
                  <a:glow rad="127000">
                    <a:srgbClr val="F65948"/>
                  </a:glow>
                </a:effectLst>
              </a:endParaRPr>
            </a:p>
            <a:p>
              <a:pPr indent="12700" algn="r">
                <a:spcBef>
                  <a:spcPts val="1000"/>
                </a:spcBef>
                <a:buClr>
                  <a:srgbClr val="FF4136"/>
                </a:buClr>
              </a:pPr>
              <a:r>
                <a:rPr lang="ja-IT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があります！</a:t>
              </a:r>
              <a:endParaRPr kumimoji="1" lang="ja-JP" altLang="en-US" sz="2000" b="1">
                <a:solidFill>
                  <a:schemeClr val="bg1"/>
                </a:solidFill>
                <a:effectLst>
                  <a:glow rad="127000">
                    <a:srgbClr val="F65948"/>
                  </a:glow>
                </a:effectLst>
              </a:endParaRP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7DC528E2-6EFD-85F9-A767-287D6E096D77}"/>
                </a:ext>
              </a:extLst>
            </p:cNvPr>
            <p:cNvGrpSpPr/>
            <p:nvPr/>
          </p:nvGrpSpPr>
          <p:grpSpPr>
            <a:xfrm>
              <a:off x="11197595" y="2036419"/>
              <a:ext cx="369351" cy="438985"/>
              <a:chOff x="6889412" y="1157639"/>
              <a:chExt cx="461694" cy="548732"/>
            </a:xfr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81E917E-D441-7131-B475-43CAFC41D4DE}"/>
                  </a:ext>
                </a:extLst>
              </p:cNvPr>
              <p:cNvSpPr txBox="1"/>
              <p:nvPr/>
            </p:nvSpPr>
            <p:spPr>
              <a:xfrm rot="819573">
                <a:off x="6889412" y="1157639"/>
                <a:ext cx="64068" cy="3508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73152" tIns="36576" rIns="73152" bIns="36576" rtlCol="0">
                <a:sp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5C81E9D-A0C0-9E12-6548-475A85471E8A}"/>
                  </a:ext>
                </a:extLst>
              </p:cNvPr>
              <p:cNvSpPr txBox="1"/>
              <p:nvPr/>
            </p:nvSpPr>
            <p:spPr>
              <a:xfrm rot="2477612">
                <a:off x="7045006" y="1292720"/>
                <a:ext cx="64068" cy="3508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73152" tIns="36576" rIns="73152" bIns="36576" rtlCol="0">
                <a:sp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9B4D825-1E78-D1A6-47E4-05E2CFE6B6B8}"/>
                  </a:ext>
                </a:extLst>
              </p:cNvPr>
              <p:cNvSpPr txBox="1"/>
              <p:nvPr/>
            </p:nvSpPr>
            <p:spPr>
              <a:xfrm rot="4498545">
                <a:off x="7143636" y="1498900"/>
                <a:ext cx="64068" cy="35087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73152" tIns="36576" rIns="73152" bIns="36576" rtlCol="0">
                <a:sp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56" name="グラフィックス 55" descr="滑りやすい 単色塗りつぶし">
              <a:extLst>
                <a:ext uri="{FF2B5EF4-FFF2-40B4-BE49-F238E27FC236}">
                  <a16:creationId xmlns:a16="http://schemas.microsoft.com/office/drawing/2014/main" id="{118BB7D4-7B70-CE75-58B4-01E8CFCD5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61901" y="2331795"/>
              <a:ext cx="824047" cy="824047"/>
            </a:xfrm>
            <a:prstGeom prst="rect">
              <a:avLst/>
            </a:prstGeom>
          </p:spPr>
        </p:pic>
      </p:grpSp>
      <p:pic>
        <p:nvPicPr>
          <p:cNvPr id="58" name="図 57">
            <a:extLst>
              <a:ext uri="{FF2B5EF4-FFF2-40B4-BE49-F238E27FC236}">
                <a16:creationId xmlns:a16="http://schemas.microsoft.com/office/drawing/2014/main" id="{21AF9DA7-448C-F193-ADF7-CDFDFF58F3B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6745" y="4636325"/>
            <a:ext cx="1906434" cy="170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6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BB2D3BCB-46F7-DC92-00A4-65167B445E43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IT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実はこんな症状でも対象になりえます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356C6F2A-6851-084D-68BD-4072F35035CC}"/>
              </a:ext>
            </a:extLst>
          </p:cNvPr>
          <p:cNvGrpSpPr/>
          <p:nvPr/>
        </p:nvGrpSpPr>
        <p:grpSpPr>
          <a:xfrm>
            <a:off x="1259341" y="5808149"/>
            <a:ext cx="9684887" cy="583821"/>
            <a:chOff x="1259341" y="5793861"/>
            <a:chExt cx="9684887" cy="583821"/>
          </a:xfrm>
        </p:grpSpPr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A2F3468F-2E51-D236-73A7-505EABBDE11B}"/>
                </a:ext>
              </a:extLst>
            </p:cNvPr>
            <p:cNvSpPr/>
            <p:nvPr/>
          </p:nvSpPr>
          <p:spPr>
            <a:xfrm>
              <a:off x="3435362" y="6306244"/>
              <a:ext cx="900000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EFA6E9C2-3C39-A93E-E132-8E00F87D14D9}"/>
                </a:ext>
              </a:extLst>
            </p:cNvPr>
            <p:cNvSpPr txBox="1"/>
            <p:nvPr/>
          </p:nvSpPr>
          <p:spPr>
            <a:xfrm>
              <a:off x="1259341" y="5793861"/>
              <a:ext cx="96848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F65948"/>
                </a:buClr>
              </a:pPr>
              <a:r>
                <a:rPr lang="en-US" altLang="ja-IT" sz="2200" b="1" dirty="0">
                  <a:solidFill>
                    <a:srgbClr val="F65948"/>
                  </a:solidFill>
                </a:rPr>
                <a:t>『</a:t>
              </a:r>
              <a:r>
                <a:rPr lang="ja-IT" altLang="en-US" sz="2200" b="1" dirty="0">
                  <a:solidFill>
                    <a:srgbClr val="F65948"/>
                  </a:solidFill>
                </a:rPr>
                <a:t>日本国民の</a:t>
              </a:r>
              <a:r>
                <a:rPr lang="ja-JP" altLang="en-US" sz="2200" b="1">
                  <a:solidFill>
                    <a:srgbClr val="F65948"/>
                  </a:solidFill>
                </a:rPr>
                <a:t> </a:t>
              </a:r>
              <a:r>
                <a:rPr lang="ja-IT" altLang="en-US" sz="3000" b="1" dirty="0">
                  <a:solidFill>
                    <a:schemeClr val="bg1"/>
                  </a:solidFill>
                  <a:effectLst>
                    <a:glow rad="127000">
                      <a:srgbClr val="F65948"/>
                    </a:glow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rPr>
                <a:t>９割</a:t>
              </a:r>
              <a:r>
                <a:rPr lang="en-US" altLang="ja-IT" sz="3000" b="1" dirty="0">
                  <a:solidFill>
                    <a:schemeClr val="bg1"/>
                  </a:solidFill>
                  <a:effectLst>
                    <a:glow rad="127000">
                      <a:srgbClr val="F65948"/>
                    </a:glow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rPr>
                <a:t> </a:t>
              </a:r>
              <a:r>
                <a:rPr lang="ja-IT" altLang="en-US" sz="2200" b="1" dirty="0">
                  <a:solidFill>
                    <a:srgbClr val="F65948"/>
                  </a:solidFill>
                </a:rPr>
                <a:t>は対象になる可能性が高いと言われています！</a:t>
              </a:r>
              <a:r>
                <a:rPr lang="it-IT" altLang="ja-IT" sz="2200" b="1" dirty="0">
                  <a:solidFill>
                    <a:srgbClr val="F65948"/>
                  </a:solidFill>
                </a:rPr>
                <a:t>』</a:t>
              </a:r>
              <a:endParaRPr lang="en-US" altLang="ja-IT" sz="2200" b="1" dirty="0">
                <a:solidFill>
                  <a:srgbClr val="4C260F"/>
                </a:solidFill>
              </a:endParaRP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220C09FD-E962-3B8F-F508-F0E0D87B3125}"/>
              </a:ext>
            </a:extLst>
          </p:cNvPr>
          <p:cNvGrpSpPr/>
          <p:nvPr/>
        </p:nvGrpSpPr>
        <p:grpSpPr>
          <a:xfrm>
            <a:off x="1259342" y="988308"/>
            <a:ext cx="9684888" cy="4617255"/>
            <a:chOff x="1259342" y="988308"/>
            <a:chExt cx="9684888" cy="4617255"/>
          </a:xfrm>
        </p:grpSpPr>
        <p:sp>
          <p:nvSpPr>
            <p:cNvPr id="2" name="角丸四角形 1">
              <a:extLst>
                <a:ext uri="{FF2B5EF4-FFF2-40B4-BE49-F238E27FC236}">
                  <a16:creationId xmlns:a16="http://schemas.microsoft.com/office/drawing/2014/main" id="{45B0BC7B-CB3E-E9BF-E46F-FC6D8BF61D67}"/>
                </a:ext>
              </a:extLst>
            </p:cNvPr>
            <p:cNvSpPr/>
            <p:nvPr/>
          </p:nvSpPr>
          <p:spPr>
            <a:xfrm>
              <a:off x="1259342" y="988308"/>
              <a:ext cx="9684888" cy="4617255"/>
            </a:xfrm>
            <a:prstGeom prst="roundRect">
              <a:avLst>
                <a:gd name="adj" fmla="val 5272"/>
              </a:avLst>
            </a:prstGeom>
            <a:solidFill>
              <a:srgbClr val="FFC6C4">
                <a:alpha val="15000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0CB74189-0340-C308-7A8D-10AA171DEF01}"/>
                </a:ext>
              </a:extLst>
            </p:cNvPr>
            <p:cNvGrpSpPr/>
            <p:nvPr/>
          </p:nvGrpSpPr>
          <p:grpSpPr>
            <a:xfrm>
              <a:off x="1830301" y="1186274"/>
              <a:ext cx="8531397" cy="4185818"/>
              <a:chOff x="1482333" y="1257753"/>
              <a:chExt cx="9479330" cy="4650910"/>
            </a:xfrm>
          </p:grpSpPr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A951725-744C-1892-D4D8-4F05257F2E48}"/>
                  </a:ext>
                </a:extLst>
              </p:cNvPr>
              <p:cNvSpPr txBox="1"/>
              <p:nvPr/>
            </p:nvSpPr>
            <p:spPr>
              <a:xfrm>
                <a:off x="2582741" y="1257753"/>
                <a:ext cx="8375772" cy="400110"/>
              </a:xfrm>
              <a:prstGeom prst="rect">
                <a:avLst/>
              </a:prstGeom>
              <a:noFill/>
            </p:spPr>
            <p:txBody>
              <a:bodyPr wrap="square" lIns="82296" tIns="41148" rIns="82296" bIns="41148" rtlCol="0">
                <a:spAutoFit/>
              </a:bodyPr>
              <a:lstStyle/>
              <a:p>
                <a:r>
                  <a:rPr lang="ja-IT" altLang="en-US" b="1" kern="100" dirty="0">
                    <a:solidFill>
                      <a:srgbClr val="4C260F"/>
                    </a:solidFill>
                    <a:latin typeface="BIZ UDPGothic" panose="020B0400000000000000" pitchFamily="34" charset="-128"/>
                    <a:ea typeface="BIZ UDPGothic" panose="020B0400000000000000" pitchFamily="34" charset="-128"/>
                    <a:cs typeface="Times New Roman" panose="02020603050405020304" pitchFamily="18" charset="0"/>
                  </a:rPr>
                  <a:t>気分が落ち込む、やる気が起きない、イライラする</a:t>
                </a:r>
                <a:endParaRPr lang="ja-JP" altLang="en-US" b="1" kern="100" dirty="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33910AC1-3856-9A45-7926-029AF9EF39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4504" y="2073829"/>
                <a:ext cx="491067" cy="0"/>
              </a:xfrm>
              <a:prstGeom prst="line">
                <a:avLst/>
              </a:prstGeom>
              <a:ln w="14288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734F9C46-B7AB-9B39-155E-6FDFF2A8BD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7572" y="2683429"/>
                <a:ext cx="491067" cy="0"/>
              </a:xfrm>
              <a:prstGeom prst="line">
                <a:avLst/>
              </a:prstGeom>
              <a:ln w="14288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73EFD15F-E586-D22C-6738-06C70199AB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57483" y="1428214"/>
                <a:ext cx="0" cy="4284000"/>
              </a:xfrm>
              <a:prstGeom prst="line">
                <a:avLst/>
              </a:prstGeom>
              <a:ln w="11430">
                <a:solidFill>
                  <a:schemeClr val="accent1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円/楕円 12">
                <a:extLst>
                  <a:ext uri="{FF2B5EF4-FFF2-40B4-BE49-F238E27FC236}">
                    <a16:creationId xmlns:a16="http://schemas.microsoft.com/office/drawing/2014/main" id="{6D6780D1-A128-BF7C-A354-61B4A6A0A0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5483" y="2003602"/>
                <a:ext cx="144000" cy="144000"/>
              </a:xfrm>
              <a:prstGeom prst="ellipse">
                <a:avLst/>
              </a:prstGeom>
              <a:solidFill>
                <a:srgbClr val="4C260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96" tIns="41148" rIns="82296" bIns="41148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>
                <a:extLst>
                  <a:ext uri="{FF2B5EF4-FFF2-40B4-BE49-F238E27FC236}">
                    <a16:creationId xmlns:a16="http://schemas.microsoft.com/office/drawing/2014/main" id="{B813FDDE-6A20-EDA7-268F-5D79BDD27B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5483" y="2614975"/>
                <a:ext cx="144000" cy="144000"/>
              </a:xfrm>
              <a:prstGeom prst="ellipse">
                <a:avLst/>
              </a:prstGeom>
              <a:solidFill>
                <a:srgbClr val="4C260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96" tIns="41148" rIns="82296" bIns="41148"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17A2E93A-7816-6295-807B-365FCB9A5540}"/>
                  </a:ext>
                </a:extLst>
              </p:cNvPr>
              <p:cNvGrpSpPr/>
              <p:nvPr/>
            </p:nvGrpSpPr>
            <p:grpSpPr>
              <a:xfrm>
                <a:off x="2052610" y="1266612"/>
                <a:ext cx="475939" cy="402236"/>
                <a:chOff x="2531396" y="2007985"/>
                <a:chExt cx="475939" cy="402236"/>
              </a:xfrm>
            </p:grpSpPr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03AC02FF-2779-AA17-B849-F62E5B816747}"/>
                    </a:ext>
                  </a:extLst>
                </p:cNvPr>
                <p:cNvSpPr/>
                <p:nvPr/>
              </p:nvSpPr>
              <p:spPr>
                <a:xfrm>
                  <a:off x="2531396" y="2007985"/>
                  <a:ext cx="387246" cy="3872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296" tIns="41148" rIns="82296" bIns="41148"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7" name="グラフィックス 26" descr="チェック マーク 単色塗りつぶし">
                  <a:extLst>
                    <a:ext uri="{FF2B5EF4-FFF2-40B4-BE49-F238E27FC236}">
                      <a16:creationId xmlns:a16="http://schemas.microsoft.com/office/drawing/2014/main" id="{BA7D3278-254A-0749-2215-5C0B68CF43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0089" y="2040889"/>
                  <a:ext cx="387246" cy="369332"/>
                </a:xfrm>
                <a:prstGeom prst="rect">
                  <a:avLst/>
                </a:prstGeom>
              </p:spPr>
            </p:pic>
          </p:grpSp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90CFEBD8-1123-3D68-5E31-F975F33A40A4}"/>
                  </a:ext>
                </a:extLst>
              </p:cNvPr>
              <p:cNvGrpSpPr/>
              <p:nvPr/>
            </p:nvGrpSpPr>
            <p:grpSpPr>
              <a:xfrm>
                <a:off x="2052611" y="2491456"/>
                <a:ext cx="475939" cy="402236"/>
                <a:chOff x="2531396" y="2007985"/>
                <a:chExt cx="475939" cy="402236"/>
              </a:xfrm>
            </p:grpSpPr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0CEB781D-C124-4000-7DD3-436FB5ED6DA8}"/>
                    </a:ext>
                  </a:extLst>
                </p:cNvPr>
                <p:cNvSpPr/>
                <p:nvPr/>
              </p:nvSpPr>
              <p:spPr>
                <a:xfrm>
                  <a:off x="2531396" y="2007985"/>
                  <a:ext cx="387246" cy="3872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296" tIns="41148" rIns="82296" bIns="41148"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5" name="グラフィックス 24" descr="チェック マーク 単色塗りつぶし">
                  <a:extLst>
                    <a:ext uri="{FF2B5EF4-FFF2-40B4-BE49-F238E27FC236}">
                      <a16:creationId xmlns:a16="http://schemas.microsoft.com/office/drawing/2014/main" id="{0BF8893A-4836-536A-7F8F-4F40F16377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0089" y="2040889"/>
                  <a:ext cx="387246" cy="369332"/>
                </a:xfrm>
                <a:prstGeom prst="rect">
                  <a:avLst/>
                </a:prstGeom>
              </p:spPr>
            </p:pic>
          </p:grp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4039893-B442-D19E-764F-33D034F17566}"/>
                  </a:ext>
                </a:extLst>
              </p:cNvPr>
              <p:cNvSpPr txBox="1"/>
              <p:nvPr/>
            </p:nvSpPr>
            <p:spPr>
              <a:xfrm>
                <a:off x="2585889" y="1869649"/>
                <a:ext cx="8375774" cy="400110"/>
              </a:xfrm>
              <a:prstGeom prst="rect">
                <a:avLst/>
              </a:prstGeom>
              <a:noFill/>
            </p:spPr>
            <p:txBody>
              <a:bodyPr wrap="square" lIns="82296" tIns="41148" rIns="82296" bIns="41148" rtlCol="0">
                <a:spAutoFit/>
              </a:bodyPr>
              <a:lstStyle/>
              <a:p>
                <a:r>
                  <a:rPr lang="ja-IT" altLang="en-US" b="1" kern="100" dirty="0">
                    <a:solidFill>
                      <a:srgbClr val="4C260F"/>
                    </a:solidFill>
                    <a:latin typeface="BIZ UDPGothic" panose="020B0400000000000000" pitchFamily="34" charset="-128"/>
                    <a:ea typeface="BIZ UDPGothic" panose="020B0400000000000000" pitchFamily="34" charset="-128"/>
                    <a:cs typeface="Times New Roman" panose="02020603050405020304" pitchFamily="18" charset="0"/>
                  </a:rPr>
                  <a:t>不安感がある</a:t>
                </a:r>
                <a:endParaRPr lang="ja-JP" altLang="en-US" b="1" kern="10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39BCE35-CD4E-47F1-DCE8-F75405807522}"/>
                  </a:ext>
                </a:extLst>
              </p:cNvPr>
              <p:cNvSpPr txBox="1"/>
              <p:nvPr/>
            </p:nvSpPr>
            <p:spPr>
              <a:xfrm>
                <a:off x="2583896" y="2495833"/>
                <a:ext cx="8375774" cy="400110"/>
              </a:xfrm>
              <a:prstGeom prst="rect">
                <a:avLst/>
              </a:prstGeom>
              <a:noFill/>
            </p:spPr>
            <p:txBody>
              <a:bodyPr wrap="square" lIns="82296" tIns="41148" rIns="82296" bIns="41148" rtlCol="0">
                <a:spAutoFit/>
              </a:bodyPr>
              <a:lstStyle/>
              <a:p>
                <a:r>
                  <a:rPr lang="ja-IT" altLang="en-US" b="1" kern="100" dirty="0">
                    <a:solidFill>
                      <a:srgbClr val="4C260F"/>
                    </a:solidFill>
                    <a:latin typeface="BIZ UDPGothic" panose="020B0400000000000000" pitchFamily="34" charset="-128"/>
                    <a:ea typeface="BIZ UDPGothic" panose="020B0400000000000000" pitchFamily="34" charset="-128"/>
                    <a:cs typeface="Times New Roman" panose="02020603050405020304" pitchFamily="18" charset="0"/>
                  </a:rPr>
                  <a:t>夜眠れない、朝早く目が覚める、昼間眠くなる</a:t>
                </a:r>
                <a:endParaRPr lang="ja-JP" altLang="en-US" b="1" kern="10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7D0B12A9-EACC-334E-2354-0450BFA805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4504" y="1464229"/>
                <a:ext cx="491067" cy="0"/>
              </a:xfrm>
              <a:prstGeom prst="line">
                <a:avLst/>
              </a:prstGeom>
              <a:ln w="14288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円/楕円 19">
                <a:extLst>
                  <a:ext uri="{FF2B5EF4-FFF2-40B4-BE49-F238E27FC236}">
                    <a16:creationId xmlns:a16="http://schemas.microsoft.com/office/drawing/2014/main" id="{11232D06-741E-3ADE-8853-173C89308B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5483" y="1392229"/>
                <a:ext cx="144000" cy="144000"/>
              </a:xfrm>
              <a:prstGeom prst="ellipse">
                <a:avLst/>
              </a:prstGeom>
              <a:solidFill>
                <a:srgbClr val="4C260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96" tIns="41148" rIns="82296" bIns="41148"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75D2D3D3-C2B6-20B3-721A-A68D07D0C2F3}"/>
                  </a:ext>
                </a:extLst>
              </p:cNvPr>
              <p:cNvGrpSpPr/>
              <p:nvPr/>
            </p:nvGrpSpPr>
            <p:grpSpPr>
              <a:xfrm>
                <a:off x="2052611" y="1879034"/>
                <a:ext cx="475939" cy="402236"/>
                <a:chOff x="2531396" y="2007985"/>
                <a:chExt cx="475939" cy="402236"/>
              </a:xfrm>
            </p:grpSpPr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F91C4657-5FF9-C976-8393-7978605AFB23}"/>
                    </a:ext>
                  </a:extLst>
                </p:cNvPr>
                <p:cNvSpPr/>
                <p:nvPr/>
              </p:nvSpPr>
              <p:spPr>
                <a:xfrm>
                  <a:off x="2531396" y="2007985"/>
                  <a:ext cx="387246" cy="3872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296" tIns="41148" rIns="82296" bIns="41148"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3" name="グラフィックス 22" descr="チェック マーク 単色塗りつぶし">
                  <a:extLst>
                    <a:ext uri="{FF2B5EF4-FFF2-40B4-BE49-F238E27FC236}">
                      <a16:creationId xmlns:a16="http://schemas.microsoft.com/office/drawing/2014/main" id="{07EE7D38-4E26-5953-35CF-7C4FDD9181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0089" y="2040889"/>
                  <a:ext cx="387246" cy="369332"/>
                </a:xfrm>
                <a:prstGeom prst="rect">
                  <a:avLst/>
                </a:prstGeom>
              </p:spPr>
            </p:pic>
          </p:grp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2F4FFC5-CEA0-E33A-938A-0CF6840A51D4}"/>
                  </a:ext>
                </a:extLst>
              </p:cNvPr>
              <p:cNvSpPr txBox="1"/>
              <p:nvPr/>
            </p:nvSpPr>
            <p:spPr>
              <a:xfrm>
                <a:off x="2582741" y="3062605"/>
                <a:ext cx="8375772" cy="400110"/>
              </a:xfrm>
              <a:prstGeom prst="rect">
                <a:avLst/>
              </a:prstGeom>
              <a:noFill/>
            </p:spPr>
            <p:txBody>
              <a:bodyPr wrap="square" lIns="82296" tIns="41148" rIns="82296" bIns="41148" rtlCol="0">
                <a:spAutoFit/>
              </a:bodyPr>
              <a:lstStyle/>
              <a:p>
                <a:r>
                  <a:rPr lang="ja-IT" altLang="en-US" b="1" kern="100" dirty="0">
                    <a:solidFill>
                      <a:srgbClr val="4C260F"/>
                    </a:solidFill>
                    <a:latin typeface="BIZ UDPGothic" panose="020B0400000000000000" pitchFamily="34" charset="-128"/>
                    <a:ea typeface="BIZ UDPGothic" panose="020B0400000000000000" pitchFamily="34" charset="-128"/>
                    <a:cs typeface="Times New Roman" panose="02020603050405020304" pitchFamily="18" charset="0"/>
                  </a:rPr>
                  <a:t>会社と合わない、上司と合わない等の環境によるストレスを感じる</a:t>
                </a:r>
                <a:endParaRPr lang="ja-JP" altLang="en-US" b="1" kern="10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6E3BB180-908D-CD61-4B93-C7D2B507BA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4504" y="3878681"/>
                <a:ext cx="491067" cy="0"/>
              </a:xfrm>
              <a:prstGeom prst="line">
                <a:avLst/>
              </a:prstGeom>
              <a:ln w="14288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7A48FE4C-691E-157F-12A1-34ACED2D71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7572" y="4488281"/>
                <a:ext cx="491067" cy="0"/>
              </a:xfrm>
              <a:prstGeom prst="line">
                <a:avLst/>
              </a:prstGeom>
              <a:ln w="14288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円/楕円 32">
                <a:extLst>
                  <a:ext uri="{FF2B5EF4-FFF2-40B4-BE49-F238E27FC236}">
                    <a16:creationId xmlns:a16="http://schemas.microsoft.com/office/drawing/2014/main" id="{68992863-5057-6973-C843-1B348AF653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5483" y="3808454"/>
                <a:ext cx="144000" cy="144000"/>
              </a:xfrm>
              <a:prstGeom prst="ellipse">
                <a:avLst/>
              </a:prstGeom>
              <a:solidFill>
                <a:srgbClr val="4C260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96" tIns="41148" rIns="82296" bIns="41148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>
                <a:extLst>
                  <a:ext uri="{FF2B5EF4-FFF2-40B4-BE49-F238E27FC236}">
                    <a16:creationId xmlns:a16="http://schemas.microsoft.com/office/drawing/2014/main" id="{7319D9EB-1411-4705-8407-66E5283154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5483" y="4419827"/>
                <a:ext cx="144000" cy="144000"/>
              </a:xfrm>
              <a:prstGeom prst="ellipse">
                <a:avLst/>
              </a:prstGeom>
              <a:solidFill>
                <a:srgbClr val="4C260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96" tIns="41148" rIns="82296" bIns="41148"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A8973AFC-8B42-2C4B-855A-4E60BFD35B4C}"/>
                  </a:ext>
                </a:extLst>
              </p:cNvPr>
              <p:cNvGrpSpPr/>
              <p:nvPr/>
            </p:nvGrpSpPr>
            <p:grpSpPr>
              <a:xfrm>
                <a:off x="2052610" y="3071464"/>
                <a:ext cx="475939" cy="402236"/>
                <a:chOff x="2531396" y="2007985"/>
                <a:chExt cx="475939" cy="402236"/>
              </a:xfrm>
            </p:grpSpPr>
            <p:sp>
              <p:nvSpPr>
                <p:cNvPr id="46" name="正方形/長方形 45">
                  <a:extLst>
                    <a:ext uri="{FF2B5EF4-FFF2-40B4-BE49-F238E27FC236}">
                      <a16:creationId xmlns:a16="http://schemas.microsoft.com/office/drawing/2014/main" id="{6DB0E3B0-563C-5A84-A486-FCC54A3E438E}"/>
                    </a:ext>
                  </a:extLst>
                </p:cNvPr>
                <p:cNvSpPr/>
                <p:nvPr/>
              </p:nvSpPr>
              <p:spPr>
                <a:xfrm>
                  <a:off x="2531396" y="2007985"/>
                  <a:ext cx="387246" cy="3872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296" tIns="41148" rIns="82296" bIns="41148"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7" name="グラフィックス 46" descr="チェック マーク 単色塗りつぶし">
                  <a:extLst>
                    <a:ext uri="{FF2B5EF4-FFF2-40B4-BE49-F238E27FC236}">
                      <a16:creationId xmlns:a16="http://schemas.microsoft.com/office/drawing/2014/main" id="{EAC7AD48-E3CB-0CB8-196F-9E1C3A01E8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0089" y="2040889"/>
                  <a:ext cx="387246" cy="369332"/>
                </a:xfrm>
                <a:prstGeom prst="rect">
                  <a:avLst/>
                </a:prstGeom>
              </p:spPr>
            </p:pic>
          </p:grp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B9AA27E8-B014-A985-7D3E-0650BF66BF94}"/>
                  </a:ext>
                </a:extLst>
              </p:cNvPr>
              <p:cNvGrpSpPr/>
              <p:nvPr/>
            </p:nvGrpSpPr>
            <p:grpSpPr>
              <a:xfrm>
                <a:off x="2052611" y="4296308"/>
                <a:ext cx="475939" cy="402236"/>
                <a:chOff x="2531396" y="2007985"/>
                <a:chExt cx="475939" cy="402236"/>
              </a:xfrm>
            </p:grpSpPr>
            <p:sp>
              <p:nvSpPr>
                <p:cNvPr id="44" name="正方形/長方形 43">
                  <a:extLst>
                    <a:ext uri="{FF2B5EF4-FFF2-40B4-BE49-F238E27FC236}">
                      <a16:creationId xmlns:a16="http://schemas.microsoft.com/office/drawing/2014/main" id="{36F3583A-D2AE-214A-10CC-53F2D76DCC09}"/>
                    </a:ext>
                  </a:extLst>
                </p:cNvPr>
                <p:cNvSpPr/>
                <p:nvPr/>
              </p:nvSpPr>
              <p:spPr>
                <a:xfrm>
                  <a:off x="2531396" y="2007985"/>
                  <a:ext cx="387246" cy="3872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296" tIns="41148" rIns="82296" bIns="41148"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5" name="グラフィックス 44" descr="チェック マーク 単色塗りつぶし">
                  <a:extLst>
                    <a:ext uri="{FF2B5EF4-FFF2-40B4-BE49-F238E27FC236}">
                      <a16:creationId xmlns:a16="http://schemas.microsoft.com/office/drawing/2014/main" id="{CBB7E104-498C-4F1F-ADF2-6A4FAE5F3D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0089" y="2040889"/>
                  <a:ext cx="387246" cy="369332"/>
                </a:xfrm>
                <a:prstGeom prst="rect">
                  <a:avLst/>
                </a:prstGeom>
              </p:spPr>
            </p:pic>
          </p:grp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7A03DFC5-0B2F-28D4-29EC-E4A193F40A35}"/>
                  </a:ext>
                </a:extLst>
              </p:cNvPr>
              <p:cNvSpPr txBox="1"/>
              <p:nvPr/>
            </p:nvSpPr>
            <p:spPr>
              <a:xfrm>
                <a:off x="2585889" y="3674501"/>
                <a:ext cx="8375774" cy="400110"/>
              </a:xfrm>
              <a:prstGeom prst="rect">
                <a:avLst/>
              </a:prstGeom>
              <a:noFill/>
            </p:spPr>
            <p:txBody>
              <a:bodyPr wrap="square" lIns="82296" tIns="41148" rIns="82296" bIns="41148" rtlCol="0">
                <a:spAutoFit/>
              </a:bodyPr>
              <a:lstStyle/>
              <a:p>
                <a:r>
                  <a:rPr lang="ja-IT" altLang="en-US" b="1" kern="100" dirty="0">
                    <a:solidFill>
                      <a:srgbClr val="4C260F"/>
                    </a:solidFill>
                    <a:latin typeface="BIZ UDPGothic" panose="020B0400000000000000" pitchFamily="34" charset="-128"/>
                    <a:ea typeface="BIZ UDPGothic" panose="020B0400000000000000" pitchFamily="34" charset="-128"/>
                    <a:cs typeface="Times New Roman" panose="02020603050405020304" pitchFamily="18" charset="0"/>
                  </a:rPr>
                  <a:t>朝起きれない</a:t>
                </a:r>
                <a:endParaRPr lang="ja-JP" altLang="en-US" b="1" kern="10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428275C-0D50-C5F0-491D-0FAA47E0F18A}"/>
                  </a:ext>
                </a:extLst>
              </p:cNvPr>
              <p:cNvSpPr txBox="1"/>
              <p:nvPr/>
            </p:nvSpPr>
            <p:spPr>
              <a:xfrm>
                <a:off x="2583896" y="4300685"/>
                <a:ext cx="8375774" cy="400110"/>
              </a:xfrm>
              <a:prstGeom prst="rect">
                <a:avLst/>
              </a:prstGeom>
              <a:noFill/>
            </p:spPr>
            <p:txBody>
              <a:bodyPr wrap="square" lIns="82296" tIns="41148" rIns="82296" bIns="41148" rtlCol="0">
                <a:spAutoFit/>
              </a:bodyPr>
              <a:lstStyle/>
              <a:p>
                <a:r>
                  <a:rPr lang="ja-IT" altLang="en-US" b="1" kern="100" dirty="0">
                    <a:solidFill>
                      <a:srgbClr val="4C260F"/>
                    </a:solidFill>
                    <a:latin typeface="BIZ UDPGothic" panose="020B0400000000000000" pitchFamily="34" charset="-128"/>
                    <a:ea typeface="BIZ UDPGothic" panose="020B0400000000000000" pitchFamily="34" charset="-128"/>
                    <a:cs typeface="Times New Roman" panose="02020603050405020304" pitchFamily="18" charset="0"/>
                  </a:rPr>
                  <a:t>体の疲れがなかなかとれない</a:t>
                </a:r>
                <a:endParaRPr lang="ja-JP" altLang="en-US" b="1" kern="10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DDDF73DD-A2E7-F153-D595-D2F854126F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4504" y="3269081"/>
                <a:ext cx="491067" cy="0"/>
              </a:xfrm>
              <a:prstGeom prst="line">
                <a:avLst/>
              </a:prstGeom>
              <a:ln w="14288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円/楕円 39">
                <a:extLst>
                  <a:ext uri="{FF2B5EF4-FFF2-40B4-BE49-F238E27FC236}">
                    <a16:creationId xmlns:a16="http://schemas.microsoft.com/office/drawing/2014/main" id="{404BF4C7-8367-D555-64D7-8CCC80BF19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5483" y="3197081"/>
                <a:ext cx="144000" cy="144000"/>
              </a:xfrm>
              <a:prstGeom prst="ellipse">
                <a:avLst/>
              </a:prstGeom>
              <a:solidFill>
                <a:srgbClr val="4C260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96" tIns="41148" rIns="82296" bIns="41148"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1" name="グループ化 40">
                <a:extLst>
                  <a:ext uri="{FF2B5EF4-FFF2-40B4-BE49-F238E27FC236}">
                    <a16:creationId xmlns:a16="http://schemas.microsoft.com/office/drawing/2014/main" id="{E095694F-D321-E75D-5040-9DBB95E61CC9}"/>
                  </a:ext>
                </a:extLst>
              </p:cNvPr>
              <p:cNvGrpSpPr/>
              <p:nvPr/>
            </p:nvGrpSpPr>
            <p:grpSpPr>
              <a:xfrm>
                <a:off x="2052611" y="3683886"/>
                <a:ext cx="475939" cy="402236"/>
                <a:chOff x="2531396" y="2007985"/>
                <a:chExt cx="475939" cy="402236"/>
              </a:xfrm>
            </p:grpSpPr>
            <p:sp>
              <p:nvSpPr>
                <p:cNvPr id="42" name="正方形/長方形 41">
                  <a:extLst>
                    <a:ext uri="{FF2B5EF4-FFF2-40B4-BE49-F238E27FC236}">
                      <a16:creationId xmlns:a16="http://schemas.microsoft.com/office/drawing/2014/main" id="{360522A6-5A17-25ED-98E8-795199E242CE}"/>
                    </a:ext>
                  </a:extLst>
                </p:cNvPr>
                <p:cNvSpPr/>
                <p:nvPr/>
              </p:nvSpPr>
              <p:spPr>
                <a:xfrm>
                  <a:off x="2531396" y="2007985"/>
                  <a:ext cx="387246" cy="3872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296" tIns="41148" rIns="82296" bIns="41148"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3" name="グラフィックス 42" descr="チェック マーク 単色塗りつぶし">
                  <a:extLst>
                    <a:ext uri="{FF2B5EF4-FFF2-40B4-BE49-F238E27FC236}">
                      <a16:creationId xmlns:a16="http://schemas.microsoft.com/office/drawing/2014/main" id="{4362FD2E-0AAD-B52E-023C-27DD8BA614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0089" y="2040889"/>
                  <a:ext cx="387246" cy="369332"/>
                </a:xfrm>
                <a:prstGeom prst="rect">
                  <a:avLst/>
                </a:prstGeom>
              </p:spPr>
            </p:pic>
          </p:grp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3A4FFC94-056F-51A8-AB4E-778DE1F9EF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1354" y="5086549"/>
                <a:ext cx="491067" cy="0"/>
              </a:xfrm>
              <a:prstGeom prst="line">
                <a:avLst/>
              </a:prstGeom>
              <a:ln w="14288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977FA671-DD4A-490E-C7E0-9B6454413A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4422" y="5696149"/>
                <a:ext cx="491067" cy="0"/>
              </a:xfrm>
              <a:prstGeom prst="line">
                <a:avLst/>
              </a:prstGeom>
              <a:ln w="14288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円/楕円 50">
                <a:extLst>
                  <a:ext uri="{FF2B5EF4-FFF2-40B4-BE49-F238E27FC236}">
                    <a16:creationId xmlns:a16="http://schemas.microsoft.com/office/drawing/2014/main" id="{BE5F6BFA-60EF-61B4-E620-EDD611D803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2333" y="5016322"/>
                <a:ext cx="144000" cy="144000"/>
              </a:xfrm>
              <a:prstGeom prst="ellipse">
                <a:avLst/>
              </a:prstGeom>
              <a:solidFill>
                <a:srgbClr val="4C260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96" tIns="41148" rIns="82296" bIns="41148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/楕円 51">
                <a:extLst>
                  <a:ext uri="{FF2B5EF4-FFF2-40B4-BE49-F238E27FC236}">
                    <a16:creationId xmlns:a16="http://schemas.microsoft.com/office/drawing/2014/main" id="{B5FC3810-2BBF-CE6B-1A4A-E082151EA6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2333" y="5627695"/>
                <a:ext cx="144000" cy="144000"/>
              </a:xfrm>
              <a:prstGeom prst="ellipse">
                <a:avLst/>
              </a:prstGeom>
              <a:solidFill>
                <a:srgbClr val="4C260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96" tIns="41148" rIns="82296" bIns="41148"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3" name="グループ化 52">
                <a:extLst>
                  <a:ext uri="{FF2B5EF4-FFF2-40B4-BE49-F238E27FC236}">
                    <a16:creationId xmlns:a16="http://schemas.microsoft.com/office/drawing/2014/main" id="{2456C378-2164-A226-93E9-204DFB97C4B8}"/>
                  </a:ext>
                </a:extLst>
              </p:cNvPr>
              <p:cNvGrpSpPr/>
              <p:nvPr/>
            </p:nvGrpSpPr>
            <p:grpSpPr>
              <a:xfrm>
                <a:off x="2049461" y="5504176"/>
                <a:ext cx="475939" cy="402236"/>
                <a:chOff x="2531396" y="2007985"/>
                <a:chExt cx="475939" cy="402236"/>
              </a:xfrm>
            </p:grpSpPr>
            <p:sp>
              <p:nvSpPr>
                <p:cNvPr id="54" name="正方形/長方形 53">
                  <a:extLst>
                    <a:ext uri="{FF2B5EF4-FFF2-40B4-BE49-F238E27FC236}">
                      <a16:creationId xmlns:a16="http://schemas.microsoft.com/office/drawing/2014/main" id="{398E9ADE-27E1-D04D-E35B-7AFAC775CD4F}"/>
                    </a:ext>
                  </a:extLst>
                </p:cNvPr>
                <p:cNvSpPr/>
                <p:nvPr/>
              </p:nvSpPr>
              <p:spPr>
                <a:xfrm>
                  <a:off x="2531396" y="2007985"/>
                  <a:ext cx="387246" cy="3872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296" tIns="41148" rIns="82296" bIns="41148"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5" name="グラフィックス 54" descr="チェック マーク 単色塗りつぶし">
                  <a:extLst>
                    <a:ext uri="{FF2B5EF4-FFF2-40B4-BE49-F238E27FC236}">
                      <a16:creationId xmlns:a16="http://schemas.microsoft.com/office/drawing/2014/main" id="{74B4FE1E-A534-E7D2-F60D-28B4C4E6B2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0089" y="2040889"/>
                  <a:ext cx="387246" cy="369332"/>
                </a:xfrm>
                <a:prstGeom prst="rect">
                  <a:avLst/>
                </a:prstGeom>
              </p:spPr>
            </p:pic>
          </p:grpSp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A1005D70-C779-87DA-F96A-24B49DDC7216}"/>
                  </a:ext>
                </a:extLst>
              </p:cNvPr>
              <p:cNvSpPr txBox="1"/>
              <p:nvPr/>
            </p:nvSpPr>
            <p:spPr>
              <a:xfrm>
                <a:off x="2582739" y="4882369"/>
                <a:ext cx="8375774" cy="400110"/>
              </a:xfrm>
              <a:prstGeom prst="rect">
                <a:avLst/>
              </a:prstGeom>
              <a:noFill/>
            </p:spPr>
            <p:txBody>
              <a:bodyPr wrap="square" lIns="82296" tIns="41148" rIns="82296" bIns="41148" rtlCol="0">
                <a:spAutoFit/>
              </a:bodyPr>
              <a:lstStyle/>
              <a:p>
                <a:r>
                  <a:rPr lang="ja-IT" altLang="en-US" b="1" kern="100" dirty="0">
                    <a:solidFill>
                      <a:srgbClr val="4C260F"/>
                    </a:solidFill>
                    <a:latin typeface="BIZ UDPGothic" panose="020B0400000000000000" pitchFamily="34" charset="-128"/>
                    <a:ea typeface="BIZ UDPGothic" panose="020B0400000000000000" pitchFamily="34" charset="-128"/>
                    <a:cs typeface="Times New Roman" panose="02020603050405020304" pitchFamily="18" charset="0"/>
                  </a:rPr>
                  <a:t>会社に行くのが少しつらい</a:t>
                </a:r>
                <a:endParaRPr lang="ja-JP" altLang="en-US" b="1" kern="10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36B86F67-DB7A-55A7-5B19-6830600A2F91}"/>
                  </a:ext>
                </a:extLst>
              </p:cNvPr>
              <p:cNvSpPr txBox="1"/>
              <p:nvPr/>
            </p:nvSpPr>
            <p:spPr>
              <a:xfrm>
                <a:off x="2580746" y="5508553"/>
                <a:ext cx="8375774" cy="400110"/>
              </a:xfrm>
              <a:prstGeom prst="rect">
                <a:avLst/>
              </a:prstGeom>
              <a:noFill/>
            </p:spPr>
            <p:txBody>
              <a:bodyPr wrap="square" lIns="82296" tIns="41148" rIns="82296" bIns="41148" rtlCol="0">
                <a:spAutoFit/>
              </a:bodyPr>
              <a:lstStyle/>
              <a:p>
                <a:r>
                  <a:rPr lang="ja-IT" altLang="en-US" b="1" kern="100" dirty="0">
                    <a:solidFill>
                      <a:srgbClr val="4C260F"/>
                    </a:solidFill>
                    <a:latin typeface="BIZ UDPGothic" panose="020B0400000000000000" pitchFamily="34" charset="-128"/>
                    <a:ea typeface="BIZ UDPGothic" panose="020B0400000000000000" pitchFamily="34" charset="-128"/>
                    <a:cs typeface="Times New Roman" panose="02020603050405020304" pitchFamily="18" charset="0"/>
                  </a:rPr>
                  <a:t>満員電車が憂鬱、上司に会いたくない</a:t>
                </a:r>
                <a:endParaRPr lang="ja-JP" altLang="en-US" b="1" kern="10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" name="グループ化 57">
                <a:extLst>
                  <a:ext uri="{FF2B5EF4-FFF2-40B4-BE49-F238E27FC236}">
                    <a16:creationId xmlns:a16="http://schemas.microsoft.com/office/drawing/2014/main" id="{E8B8F9A5-1063-C158-1C6A-F3BAA89AA90A}"/>
                  </a:ext>
                </a:extLst>
              </p:cNvPr>
              <p:cNvGrpSpPr/>
              <p:nvPr/>
            </p:nvGrpSpPr>
            <p:grpSpPr>
              <a:xfrm>
                <a:off x="2049461" y="4891754"/>
                <a:ext cx="475939" cy="402236"/>
                <a:chOff x="2531396" y="2007985"/>
                <a:chExt cx="475939" cy="402236"/>
              </a:xfrm>
            </p:grpSpPr>
            <p:sp>
              <p:nvSpPr>
                <p:cNvPr id="59" name="正方形/長方形 58">
                  <a:extLst>
                    <a:ext uri="{FF2B5EF4-FFF2-40B4-BE49-F238E27FC236}">
                      <a16:creationId xmlns:a16="http://schemas.microsoft.com/office/drawing/2014/main" id="{6D6CAEDB-C2E4-88F3-6FDC-54182D9F5F82}"/>
                    </a:ext>
                  </a:extLst>
                </p:cNvPr>
                <p:cNvSpPr/>
                <p:nvPr/>
              </p:nvSpPr>
              <p:spPr>
                <a:xfrm>
                  <a:off x="2531396" y="2007985"/>
                  <a:ext cx="387246" cy="3872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296" tIns="41148" rIns="82296" bIns="41148"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60" name="グラフィックス 59" descr="チェック マーク 単色塗りつぶし">
                  <a:extLst>
                    <a:ext uri="{FF2B5EF4-FFF2-40B4-BE49-F238E27FC236}">
                      <a16:creationId xmlns:a16="http://schemas.microsoft.com/office/drawing/2014/main" id="{C05A0983-2133-7095-0C60-9C8C1BA960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0089" y="2040889"/>
                  <a:ext cx="387246" cy="36933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29D7FA96-3582-8991-B313-509CCCDB49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605" y="3201002"/>
            <a:ext cx="3646307" cy="26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7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62983342-93DA-98E4-8714-9A5F65EE15C8}"/>
              </a:ext>
            </a:extLst>
          </p:cNvPr>
          <p:cNvGrpSpPr/>
          <p:nvPr/>
        </p:nvGrpSpPr>
        <p:grpSpPr>
          <a:xfrm>
            <a:off x="385762" y="1428617"/>
            <a:ext cx="11449051" cy="4926418"/>
            <a:chOff x="385762" y="1428617"/>
            <a:chExt cx="11449051" cy="4926418"/>
          </a:xfrm>
        </p:grpSpPr>
        <p:sp>
          <p:nvSpPr>
            <p:cNvPr id="2" name="Freeform 60">
              <a:extLst>
                <a:ext uri="{FF2B5EF4-FFF2-40B4-BE49-F238E27FC236}">
                  <a16:creationId xmlns:a16="http://schemas.microsoft.com/office/drawing/2014/main" id="{B33DE19A-A048-5CC4-EB97-C6F09E39D2F9}"/>
                </a:ext>
              </a:extLst>
            </p:cNvPr>
            <p:cNvSpPr/>
            <p:nvPr/>
          </p:nvSpPr>
          <p:spPr>
            <a:xfrm>
              <a:off x="385762" y="1428617"/>
              <a:ext cx="11449050" cy="4926418"/>
            </a:xfrm>
            <a:custGeom>
              <a:avLst/>
              <a:gdLst>
                <a:gd name="connsiteX0" fmla="*/ 11822096 w 11963626"/>
                <a:gd name="connsiteY0" fmla="*/ 493 h 4648233"/>
                <a:gd name="connsiteX1" fmla="*/ 11872522 w 11963626"/>
                <a:gd name="connsiteY1" fmla="*/ 626 h 4648233"/>
                <a:gd name="connsiteX2" fmla="*/ 10183422 w 11963626"/>
                <a:gd name="connsiteY2" fmla="*/ 483226 h 4648233"/>
                <a:gd name="connsiteX3" fmla="*/ 11783622 w 11963626"/>
                <a:gd name="connsiteY3" fmla="*/ 1473826 h 4648233"/>
                <a:gd name="connsiteX4" fmla="*/ 5052623 w 11963626"/>
                <a:gd name="connsiteY4" fmla="*/ 3366126 h 4648233"/>
                <a:gd name="connsiteX5" fmla="*/ 3439053 w 11963626"/>
                <a:gd name="connsiteY5" fmla="*/ 4628958 h 4648233"/>
                <a:gd name="connsiteX6" fmla="*/ 3429448 w 11963626"/>
                <a:gd name="connsiteY6" fmla="*/ 4648233 h 4648233"/>
                <a:gd name="connsiteX7" fmla="*/ 0 w 11963626"/>
                <a:gd name="connsiteY7" fmla="*/ 4648233 h 4648233"/>
                <a:gd name="connsiteX8" fmla="*/ 19982 w 11963626"/>
                <a:gd name="connsiteY8" fmla="*/ 4622542 h 4648233"/>
                <a:gd name="connsiteX9" fmla="*/ 2360222 w 11963626"/>
                <a:gd name="connsiteY9" fmla="*/ 2985126 h 4648233"/>
                <a:gd name="connsiteX10" fmla="*/ 9459522 w 11963626"/>
                <a:gd name="connsiteY10" fmla="*/ 1423026 h 4648233"/>
                <a:gd name="connsiteX11" fmla="*/ 9256322 w 11963626"/>
                <a:gd name="connsiteY11" fmla="*/ 407026 h 4648233"/>
                <a:gd name="connsiteX12" fmla="*/ 11822096 w 11963626"/>
                <a:gd name="connsiteY12" fmla="*/ 493 h 464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63626" h="4648233">
                  <a:moveTo>
                    <a:pt x="11822096" y="493"/>
                  </a:moveTo>
                  <a:cubicBezTo>
                    <a:pt x="11845766" y="-201"/>
                    <a:pt x="11862865" y="-168"/>
                    <a:pt x="11872522" y="626"/>
                  </a:cubicBezTo>
                  <a:cubicBezTo>
                    <a:pt x="12027039" y="13326"/>
                    <a:pt x="10198239" y="237693"/>
                    <a:pt x="10183422" y="483226"/>
                  </a:cubicBezTo>
                  <a:cubicBezTo>
                    <a:pt x="10168605" y="728759"/>
                    <a:pt x="12638755" y="993343"/>
                    <a:pt x="11783622" y="1473826"/>
                  </a:cubicBezTo>
                  <a:cubicBezTo>
                    <a:pt x="10928489" y="1954309"/>
                    <a:pt x="6447505" y="2832726"/>
                    <a:pt x="5052623" y="3366126"/>
                  </a:cubicBezTo>
                  <a:cubicBezTo>
                    <a:pt x="3832100" y="3832851"/>
                    <a:pt x="3523959" y="4455151"/>
                    <a:pt x="3439053" y="4628958"/>
                  </a:cubicBezTo>
                  <a:lnTo>
                    <a:pt x="3429448" y="4648233"/>
                  </a:lnTo>
                  <a:lnTo>
                    <a:pt x="0" y="4648233"/>
                  </a:lnTo>
                  <a:lnTo>
                    <a:pt x="19982" y="4622542"/>
                  </a:lnTo>
                  <a:cubicBezTo>
                    <a:pt x="270998" y="4309043"/>
                    <a:pt x="1070379" y="3433992"/>
                    <a:pt x="2360222" y="2985126"/>
                  </a:cubicBezTo>
                  <a:cubicBezTo>
                    <a:pt x="3947722" y="2432676"/>
                    <a:pt x="7637072" y="1928909"/>
                    <a:pt x="9459522" y="1423026"/>
                  </a:cubicBezTo>
                  <a:cubicBezTo>
                    <a:pt x="11281972" y="917143"/>
                    <a:pt x="8854155" y="644093"/>
                    <a:pt x="9256322" y="407026"/>
                  </a:cubicBezTo>
                  <a:cubicBezTo>
                    <a:pt x="9633354" y="184776"/>
                    <a:pt x="11467040" y="10895"/>
                    <a:pt x="11822096" y="493"/>
                  </a:cubicBezTo>
                  <a:close/>
                </a:path>
              </a:pathLst>
            </a:custGeom>
            <a:solidFill>
              <a:srgbClr val="D9D9D9"/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BFADEAA2-37EB-BCA6-6294-D72638BECE06}"/>
                </a:ext>
              </a:extLst>
            </p:cNvPr>
            <p:cNvSpPr/>
            <p:nvPr/>
          </p:nvSpPr>
          <p:spPr>
            <a:xfrm>
              <a:off x="7447786" y="1428618"/>
              <a:ext cx="4387027" cy="2000383"/>
            </a:xfrm>
            <a:custGeom>
              <a:avLst/>
              <a:gdLst>
                <a:gd name="connsiteX0" fmla="*/ 4280742 w 4387027"/>
                <a:gd name="connsiteY0" fmla="*/ 2 h 2000383"/>
                <a:gd name="connsiteX1" fmla="*/ 4299842 w 4387027"/>
                <a:gd name="connsiteY1" fmla="*/ 664 h 2000383"/>
                <a:gd name="connsiteX2" fmla="*/ 2683393 w 4387027"/>
                <a:gd name="connsiteY2" fmla="*/ 512146 h 2000383"/>
                <a:gd name="connsiteX3" fmla="*/ 4214765 w 4387027"/>
                <a:gd name="connsiteY3" fmla="*/ 1562031 h 2000383"/>
                <a:gd name="connsiteX4" fmla="*/ 3246837 w 4387027"/>
                <a:gd name="connsiteY4" fmla="*/ 1948521 h 2000383"/>
                <a:gd name="connsiteX5" fmla="*/ 3083385 w 4387027"/>
                <a:gd name="connsiteY5" fmla="*/ 2000383 h 2000383"/>
                <a:gd name="connsiteX6" fmla="*/ 0 w 4387027"/>
                <a:gd name="connsiteY6" fmla="*/ 2000383 h 2000383"/>
                <a:gd name="connsiteX7" fmla="*/ 406938 w 4387027"/>
                <a:gd name="connsiteY7" fmla="*/ 1910731 h 2000383"/>
                <a:gd name="connsiteX8" fmla="*/ 1990629 w 4387027"/>
                <a:gd name="connsiteY8" fmla="*/ 1508191 h 2000383"/>
                <a:gd name="connsiteX9" fmla="*/ 1796169 w 4387027"/>
                <a:gd name="connsiteY9" fmla="*/ 431386 h 2000383"/>
                <a:gd name="connsiteX10" fmla="*/ 4251584 w 4387027"/>
                <a:gd name="connsiteY10" fmla="*/ 523 h 2000383"/>
                <a:gd name="connsiteX11" fmla="*/ 4280742 w 4387027"/>
                <a:gd name="connsiteY11" fmla="*/ 2 h 200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7027" h="2000383">
                  <a:moveTo>
                    <a:pt x="4280742" y="2"/>
                  </a:moveTo>
                  <a:cubicBezTo>
                    <a:pt x="4288819" y="24"/>
                    <a:pt x="4295221" y="243"/>
                    <a:pt x="4299842" y="664"/>
                  </a:cubicBezTo>
                  <a:cubicBezTo>
                    <a:pt x="4447712" y="14124"/>
                    <a:pt x="2697572" y="251918"/>
                    <a:pt x="2683393" y="512146"/>
                  </a:cubicBezTo>
                  <a:cubicBezTo>
                    <a:pt x="2669213" y="772374"/>
                    <a:pt x="5033118" y="1052792"/>
                    <a:pt x="4214765" y="1562031"/>
                  </a:cubicBezTo>
                  <a:cubicBezTo>
                    <a:pt x="4035751" y="1673427"/>
                    <a:pt x="3690696" y="1805005"/>
                    <a:pt x="3246837" y="1948521"/>
                  </a:cubicBezTo>
                  <a:lnTo>
                    <a:pt x="3083385" y="2000383"/>
                  </a:lnTo>
                  <a:lnTo>
                    <a:pt x="0" y="2000383"/>
                  </a:lnTo>
                  <a:lnTo>
                    <a:pt x="406938" y="1910731"/>
                  </a:lnTo>
                  <a:cubicBezTo>
                    <a:pt x="1006935" y="1776130"/>
                    <a:pt x="1554613" y="1642231"/>
                    <a:pt x="1990629" y="1508191"/>
                  </a:cubicBezTo>
                  <a:cubicBezTo>
                    <a:pt x="3734692" y="972032"/>
                    <a:pt x="1411300" y="682640"/>
                    <a:pt x="1796169" y="431386"/>
                  </a:cubicBezTo>
                  <a:cubicBezTo>
                    <a:pt x="2156984" y="195834"/>
                    <a:pt x="3911800" y="11547"/>
                    <a:pt x="4251584" y="523"/>
                  </a:cubicBezTo>
                  <a:cubicBezTo>
                    <a:pt x="4262910" y="155"/>
                    <a:pt x="4272664" y="-20"/>
                    <a:pt x="4280742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cxnSp>
          <p:nvCxnSpPr>
            <p:cNvPr id="51" name="カギ線コネクタ 50">
              <a:extLst>
                <a:ext uri="{FF2B5EF4-FFF2-40B4-BE49-F238E27FC236}">
                  <a16:creationId xmlns:a16="http://schemas.microsoft.com/office/drawing/2014/main" id="{1298BD9C-EA1C-5441-09B1-2A70B96781E1}"/>
                </a:ext>
              </a:extLst>
            </p:cNvPr>
            <p:cNvCxnSpPr>
              <a:cxnSpLocks/>
            </p:cNvCxnSpPr>
            <p:nvPr/>
          </p:nvCxnSpPr>
          <p:spPr>
            <a:xfrm>
              <a:off x="7068207" y="2372142"/>
              <a:ext cx="4675494" cy="1056858"/>
            </a:xfrm>
            <a:prstGeom prst="bentConnector3">
              <a:avLst>
                <a:gd name="adj1" fmla="val 190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37DCDE2-E8A6-2C36-928F-F299B488CBAA}"/>
              </a:ext>
            </a:extLst>
          </p:cNvPr>
          <p:cNvSpPr txBox="1"/>
          <p:nvPr/>
        </p:nvSpPr>
        <p:spPr>
          <a:xfrm>
            <a:off x="7214439" y="2362743"/>
            <a:ext cx="1646650" cy="436829"/>
          </a:xfrm>
          <a:prstGeom prst="rect">
            <a:avLst/>
          </a:prstGeom>
          <a:solidFill>
            <a:srgbClr val="A3CF5F"/>
          </a:solidFill>
        </p:spPr>
        <p:txBody>
          <a:bodyPr wrap="square" tIns="0" rtlCol="0" anchor="ctr">
            <a:noAutofit/>
          </a:bodyPr>
          <a:lstStyle/>
          <a:p>
            <a:pPr algn="ctr"/>
            <a:r>
              <a:rPr kumimoji="1" lang="ja-IT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rPr>
              <a:t>退職後の流れ</a:t>
            </a:r>
            <a:endParaRPr kumimoji="1" lang="ja-JP" altLang="en-US" b="1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B2D3BCB-46F7-DC92-00A4-65167B445E43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IT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退職日までの</a:t>
            </a:r>
            <a:r>
              <a:rPr lang="ja-JP" alt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流れ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2DB70AB7-8E89-4B8D-8BDF-8E0A5AE6411E}"/>
              </a:ext>
            </a:extLst>
          </p:cNvPr>
          <p:cNvGrpSpPr/>
          <p:nvPr/>
        </p:nvGrpSpPr>
        <p:grpSpPr>
          <a:xfrm>
            <a:off x="9248590" y="2465890"/>
            <a:ext cx="671997" cy="1888963"/>
            <a:chOff x="9598267" y="2318927"/>
            <a:chExt cx="671997" cy="1888963"/>
          </a:xfrm>
        </p:grpSpPr>
        <p:grpSp>
          <p:nvGrpSpPr>
            <p:cNvPr id="16" name="Group 75">
              <a:extLst>
                <a:ext uri="{FF2B5EF4-FFF2-40B4-BE49-F238E27FC236}">
                  <a16:creationId xmlns:a16="http://schemas.microsoft.com/office/drawing/2014/main" id="{7FC3359E-8AF5-F7B6-0D68-97A640B5C06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598267" y="2318927"/>
              <a:ext cx="671997" cy="798333"/>
              <a:chOff x="3652686" y="2485534"/>
              <a:chExt cx="1455745" cy="1729425"/>
            </a:xfrm>
          </p:grpSpPr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BF6BA2B4-1466-7AFA-3B3E-EBCDECA02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686" y="2485534"/>
                <a:ext cx="1455745" cy="1729425"/>
              </a:xfrm>
              <a:custGeom>
                <a:avLst/>
                <a:gdLst>
                  <a:gd name="T0" fmla="*/ 420 w 420"/>
                  <a:gd name="T1" fmla="*/ 211 h 500"/>
                  <a:gd name="T2" fmla="*/ 210 w 420"/>
                  <a:gd name="T3" fmla="*/ 0 h 500"/>
                  <a:gd name="T4" fmla="*/ 0 w 420"/>
                  <a:gd name="T5" fmla="*/ 211 h 500"/>
                  <a:gd name="T6" fmla="*/ 68 w 420"/>
                  <a:gd name="T7" fmla="*/ 366 h 500"/>
                  <a:gd name="T8" fmla="*/ 68 w 420"/>
                  <a:gd name="T9" fmla="*/ 366 h 500"/>
                  <a:gd name="T10" fmla="*/ 210 w 420"/>
                  <a:gd name="T11" fmla="*/ 500 h 500"/>
                  <a:gd name="T12" fmla="*/ 352 w 420"/>
                  <a:gd name="T13" fmla="*/ 366 h 500"/>
                  <a:gd name="T14" fmla="*/ 352 w 420"/>
                  <a:gd name="T15" fmla="*/ 366 h 500"/>
                  <a:gd name="T16" fmla="*/ 420 w 420"/>
                  <a:gd name="T17" fmla="*/ 211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0" h="500">
                    <a:moveTo>
                      <a:pt x="420" y="211"/>
                    </a:moveTo>
                    <a:cubicBezTo>
                      <a:pt x="420" y="94"/>
                      <a:pt x="326" y="0"/>
                      <a:pt x="210" y="0"/>
                    </a:cubicBezTo>
                    <a:cubicBezTo>
                      <a:pt x="94" y="0"/>
                      <a:pt x="0" y="94"/>
                      <a:pt x="0" y="211"/>
                    </a:cubicBezTo>
                    <a:cubicBezTo>
                      <a:pt x="0" y="272"/>
                      <a:pt x="26" y="328"/>
                      <a:pt x="68" y="366"/>
                    </a:cubicBezTo>
                    <a:cubicBezTo>
                      <a:pt x="68" y="366"/>
                      <a:pt x="68" y="366"/>
                      <a:pt x="68" y="366"/>
                    </a:cubicBezTo>
                    <a:cubicBezTo>
                      <a:pt x="210" y="500"/>
                      <a:pt x="210" y="500"/>
                      <a:pt x="210" y="500"/>
                    </a:cubicBezTo>
                    <a:cubicBezTo>
                      <a:pt x="352" y="366"/>
                      <a:pt x="352" y="366"/>
                      <a:pt x="352" y="366"/>
                    </a:cubicBezTo>
                    <a:cubicBezTo>
                      <a:pt x="352" y="366"/>
                      <a:pt x="352" y="366"/>
                      <a:pt x="352" y="366"/>
                    </a:cubicBezTo>
                    <a:cubicBezTo>
                      <a:pt x="394" y="328"/>
                      <a:pt x="420" y="272"/>
                      <a:pt x="420" y="211"/>
                    </a:cubicBezTo>
                    <a:close/>
                  </a:path>
                </a:pathLst>
              </a:custGeom>
              <a:solidFill>
                <a:srgbClr val="A3CF9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1148" tIns="20574" rIns="41148" bIns="20574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" name="Ellipse 64">
                <a:extLst>
                  <a:ext uri="{FF2B5EF4-FFF2-40B4-BE49-F238E27FC236}">
                    <a16:creationId xmlns:a16="http://schemas.microsoft.com/office/drawing/2014/main" id="{C8DCAFAD-A87F-C9C5-A866-661836BBD1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52645" y="2677897"/>
                <a:ext cx="1055827" cy="10558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16194" bIns="0" rtlCol="0" anchor="ctr"/>
              <a:lstStyle/>
              <a:p>
                <a:pPr algn="ctr"/>
                <a:endParaRPr lang="de-DE" sz="1599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9" name="Gerade Verbindung 52">
              <a:extLst>
                <a:ext uri="{FF2B5EF4-FFF2-40B4-BE49-F238E27FC236}">
                  <a16:creationId xmlns:a16="http://schemas.microsoft.com/office/drawing/2014/main" id="{B29148C6-6385-2C3C-93D0-9B29C33FFEED}"/>
                </a:ext>
              </a:extLst>
            </p:cNvPr>
            <p:cNvCxnSpPr>
              <a:endCxn id="17" idx="5"/>
            </p:cNvCxnSpPr>
            <p:nvPr/>
          </p:nvCxnSpPr>
          <p:spPr bwMode="gray">
            <a:xfrm flipV="1">
              <a:off x="9931418" y="3117260"/>
              <a:ext cx="2849" cy="109063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A3CF9D"/>
              </a:solidFill>
              <a:prstDash val="solid"/>
              <a:round/>
              <a:headEnd type="oval" w="med" len="med"/>
              <a:tailEnd type="none" w="med" len="med"/>
            </a:ln>
            <a:effectLst>
              <a:outerShdw blurRad="63500" dist="35921" dir="2700000" algn="ctr" rotWithShape="0">
                <a:schemeClr val="bg2"/>
              </a:outerShdw>
            </a:effectLst>
          </p:spPr>
        </p:cxn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A3D15DD7-D715-9554-9C4D-B1B4F864127A}"/>
              </a:ext>
            </a:extLst>
          </p:cNvPr>
          <p:cNvGrpSpPr/>
          <p:nvPr/>
        </p:nvGrpSpPr>
        <p:grpSpPr>
          <a:xfrm>
            <a:off x="8633201" y="1552966"/>
            <a:ext cx="2076619" cy="709629"/>
            <a:chOff x="7993739" y="1169166"/>
            <a:chExt cx="2076619" cy="709629"/>
          </a:xfrm>
        </p:grpSpPr>
        <p:grpSp>
          <p:nvGrpSpPr>
            <p:cNvPr id="13" name="Group 72">
              <a:extLst>
                <a:ext uri="{FF2B5EF4-FFF2-40B4-BE49-F238E27FC236}">
                  <a16:creationId xmlns:a16="http://schemas.microsoft.com/office/drawing/2014/main" id="{E6266700-3670-AC94-D175-F5FB7C7064C9}"/>
                </a:ext>
              </a:extLst>
            </p:cNvPr>
            <p:cNvGrpSpPr>
              <a:grpSpLocks/>
            </p:cNvGrpSpPr>
            <p:nvPr/>
          </p:nvGrpSpPr>
          <p:grpSpPr>
            <a:xfrm>
              <a:off x="9473027" y="1169166"/>
              <a:ext cx="597331" cy="709629"/>
              <a:chOff x="3652686" y="2485534"/>
              <a:chExt cx="1455745" cy="1729425"/>
            </a:xfrm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C9849015-F67E-D6C4-22CE-D3BCE6960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686" y="2485534"/>
                <a:ext cx="1455745" cy="1729425"/>
              </a:xfrm>
              <a:custGeom>
                <a:avLst/>
                <a:gdLst>
                  <a:gd name="T0" fmla="*/ 420 w 420"/>
                  <a:gd name="T1" fmla="*/ 211 h 500"/>
                  <a:gd name="T2" fmla="*/ 210 w 420"/>
                  <a:gd name="T3" fmla="*/ 0 h 500"/>
                  <a:gd name="T4" fmla="*/ 0 w 420"/>
                  <a:gd name="T5" fmla="*/ 211 h 500"/>
                  <a:gd name="T6" fmla="*/ 68 w 420"/>
                  <a:gd name="T7" fmla="*/ 366 h 500"/>
                  <a:gd name="T8" fmla="*/ 68 w 420"/>
                  <a:gd name="T9" fmla="*/ 366 h 500"/>
                  <a:gd name="T10" fmla="*/ 210 w 420"/>
                  <a:gd name="T11" fmla="*/ 500 h 500"/>
                  <a:gd name="T12" fmla="*/ 352 w 420"/>
                  <a:gd name="T13" fmla="*/ 366 h 500"/>
                  <a:gd name="T14" fmla="*/ 352 w 420"/>
                  <a:gd name="T15" fmla="*/ 366 h 500"/>
                  <a:gd name="T16" fmla="*/ 420 w 420"/>
                  <a:gd name="T17" fmla="*/ 211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0" h="500">
                    <a:moveTo>
                      <a:pt x="420" y="211"/>
                    </a:moveTo>
                    <a:cubicBezTo>
                      <a:pt x="420" y="94"/>
                      <a:pt x="326" y="0"/>
                      <a:pt x="210" y="0"/>
                    </a:cubicBezTo>
                    <a:cubicBezTo>
                      <a:pt x="94" y="0"/>
                      <a:pt x="0" y="94"/>
                      <a:pt x="0" y="211"/>
                    </a:cubicBezTo>
                    <a:cubicBezTo>
                      <a:pt x="0" y="272"/>
                      <a:pt x="26" y="328"/>
                      <a:pt x="68" y="366"/>
                    </a:cubicBezTo>
                    <a:cubicBezTo>
                      <a:pt x="68" y="366"/>
                      <a:pt x="68" y="366"/>
                      <a:pt x="68" y="366"/>
                    </a:cubicBezTo>
                    <a:cubicBezTo>
                      <a:pt x="210" y="500"/>
                      <a:pt x="210" y="500"/>
                      <a:pt x="210" y="500"/>
                    </a:cubicBezTo>
                    <a:cubicBezTo>
                      <a:pt x="352" y="366"/>
                      <a:pt x="352" y="366"/>
                      <a:pt x="352" y="366"/>
                    </a:cubicBezTo>
                    <a:cubicBezTo>
                      <a:pt x="352" y="366"/>
                      <a:pt x="352" y="366"/>
                      <a:pt x="352" y="366"/>
                    </a:cubicBezTo>
                    <a:cubicBezTo>
                      <a:pt x="394" y="328"/>
                      <a:pt x="420" y="272"/>
                      <a:pt x="420" y="211"/>
                    </a:cubicBezTo>
                    <a:close/>
                  </a:path>
                </a:pathLst>
              </a:custGeom>
              <a:solidFill>
                <a:srgbClr val="A3CF4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576" tIns="18288" rIns="36576" bIns="18288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" name="Ellipse 64">
                <a:extLst>
                  <a:ext uri="{FF2B5EF4-FFF2-40B4-BE49-F238E27FC236}">
                    <a16:creationId xmlns:a16="http://schemas.microsoft.com/office/drawing/2014/main" id="{377F1600-C727-76BB-EF35-AF36A042EF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52645" y="2677897"/>
                <a:ext cx="1055827" cy="10558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14394" bIns="0" rtlCol="0" anchor="ctr"/>
              <a:lstStyle/>
              <a:p>
                <a:pPr algn="ctr"/>
                <a:endParaRPr lang="de-DE" sz="1599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6" name="Elbow Connector 134175">
              <a:extLst>
                <a:ext uri="{FF2B5EF4-FFF2-40B4-BE49-F238E27FC236}">
                  <a16:creationId xmlns:a16="http://schemas.microsoft.com/office/drawing/2014/main" id="{5C819409-7610-953B-19C1-C60304FA75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3739" y="1169166"/>
              <a:ext cx="1763666" cy="327686"/>
            </a:xfrm>
            <a:prstGeom prst="bentConnector5">
              <a:avLst>
                <a:gd name="adj1" fmla="val 0"/>
                <a:gd name="adj2" fmla="val -93010"/>
                <a:gd name="adj3" fmla="val 99705"/>
              </a:avLst>
            </a:prstGeom>
            <a:ln w="19050">
              <a:solidFill>
                <a:srgbClr val="A3CF48"/>
              </a:solidFill>
              <a:headEnd type="none"/>
              <a:tailEnd type="oval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61ED69EB-1541-2067-9CE4-1FC9091D81E4}"/>
              </a:ext>
            </a:extLst>
          </p:cNvPr>
          <p:cNvSpPr txBox="1"/>
          <p:nvPr/>
        </p:nvSpPr>
        <p:spPr>
          <a:xfrm>
            <a:off x="9976556" y="3654506"/>
            <a:ext cx="1651709" cy="436829"/>
          </a:xfrm>
          <a:prstGeom prst="rect">
            <a:avLst/>
          </a:prstGeom>
          <a:solidFill>
            <a:srgbClr val="FFB5C4"/>
          </a:solidFill>
        </p:spPr>
        <p:txBody>
          <a:bodyPr wrap="square" tIns="0" rtlCol="0" anchor="ctr">
            <a:noAutofit/>
          </a:bodyPr>
          <a:lstStyle/>
          <a:p>
            <a:pPr algn="ctr"/>
            <a:r>
              <a:rPr kumimoji="1" lang="ja-IT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rPr>
              <a:t>退職前の流れ</a:t>
            </a:r>
            <a:endParaRPr kumimoji="1" lang="ja-JP" altLang="en-US" b="1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</a:endParaRPr>
          </a:p>
        </p:txBody>
      </p:sp>
      <p:sp>
        <p:nvSpPr>
          <p:cNvPr id="119" name="メモ 118">
            <a:extLst>
              <a:ext uri="{FF2B5EF4-FFF2-40B4-BE49-F238E27FC236}">
                <a16:creationId xmlns:a16="http://schemas.microsoft.com/office/drawing/2014/main" id="{706B05E7-24C3-B443-2FAE-B6DA3F60FA56}"/>
              </a:ext>
            </a:extLst>
          </p:cNvPr>
          <p:cNvSpPr/>
          <p:nvPr/>
        </p:nvSpPr>
        <p:spPr>
          <a:xfrm rot="20916387">
            <a:off x="9061701" y="2274339"/>
            <a:ext cx="383103" cy="383103"/>
          </a:xfrm>
          <a:prstGeom prst="foldedCorner">
            <a:avLst>
              <a:gd name="adj" fmla="val 36979"/>
            </a:avLst>
          </a:prstGeom>
          <a:solidFill>
            <a:srgbClr val="A3CF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kumimoji="1" lang="ja-JP" altLang="en-US" b="1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６</a:t>
            </a:r>
          </a:p>
        </p:txBody>
      </p:sp>
      <p:sp>
        <p:nvSpPr>
          <p:cNvPr id="120" name="メモ 119">
            <a:extLst>
              <a:ext uri="{FF2B5EF4-FFF2-40B4-BE49-F238E27FC236}">
                <a16:creationId xmlns:a16="http://schemas.microsoft.com/office/drawing/2014/main" id="{746D1F7F-5DF2-92F1-3C4C-72EE465F089C}"/>
              </a:ext>
            </a:extLst>
          </p:cNvPr>
          <p:cNvSpPr/>
          <p:nvPr/>
        </p:nvSpPr>
        <p:spPr>
          <a:xfrm rot="20916387">
            <a:off x="9920937" y="1357441"/>
            <a:ext cx="383103" cy="383103"/>
          </a:xfrm>
          <a:prstGeom prst="foldedCorner">
            <a:avLst>
              <a:gd name="adj" fmla="val 36979"/>
            </a:avLst>
          </a:prstGeom>
          <a:solidFill>
            <a:srgbClr val="A3CF9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ja-JP" altLang="en-US" b="1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７</a:t>
            </a:r>
            <a:endParaRPr kumimoji="1" lang="ja-JP" altLang="en-US" b="1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BF128C54-2F01-9ECE-BAA8-CF32A2DC94E6}"/>
              </a:ext>
            </a:extLst>
          </p:cNvPr>
          <p:cNvSpPr txBox="1"/>
          <p:nvPr/>
        </p:nvSpPr>
        <p:spPr>
          <a:xfrm>
            <a:off x="8612716" y="4376268"/>
            <a:ext cx="3130985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ja-IT" altLang="en-US" sz="2000" b="1" dirty="0">
                <a:solidFill>
                  <a:srgbClr val="4C260F"/>
                </a:solidFill>
              </a:rPr>
              <a:t>申請書類に本人、医師、</a:t>
            </a:r>
            <a:endParaRPr lang="en-US" altLang="ja-IT" sz="2000" b="1" dirty="0">
              <a:solidFill>
                <a:srgbClr val="4C260F"/>
              </a:solidFill>
            </a:endParaRPr>
          </a:p>
          <a:p>
            <a:pPr>
              <a:spcBef>
                <a:spcPts val="400"/>
              </a:spcBef>
            </a:pPr>
            <a:r>
              <a:rPr lang="ja-IT" altLang="en-US" sz="2000" b="1" dirty="0">
                <a:solidFill>
                  <a:srgbClr val="4C260F"/>
                </a:solidFill>
              </a:rPr>
              <a:t>会社が、記入状況に応じて</a:t>
            </a:r>
            <a:endParaRPr lang="en-US" altLang="ja-IT" sz="2000" b="1" dirty="0">
              <a:solidFill>
                <a:srgbClr val="4C260F"/>
              </a:solidFill>
            </a:endParaRPr>
          </a:p>
          <a:p>
            <a:pPr>
              <a:spcBef>
                <a:spcPts val="400"/>
              </a:spcBef>
            </a:pPr>
            <a:r>
              <a:rPr lang="ja-IT" altLang="en-US" sz="2000" b="1" dirty="0">
                <a:solidFill>
                  <a:srgbClr val="4C260F"/>
                </a:solidFill>
              </a:rPr>
              <a:t>サポート致します</a:t>
            </a:r>
            <a:endParaRPr lang="en-US" altLang="ja-IT" sz="2000" b="1" dirty="0">
              <a:solidFill>
                <a:srgbClr val="4C260F"/>
              </a:solidFill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8F832CFE-A81F-FCFE-0317-465917B1343D}"/>
              </a:ext>
            </a:extLst>
          </p:cNvPr>
          <p:cNvSpPr txBox="1"/>
          <p:nvPr/>
        </p:nvSpPr>
        <p:spPr>
          <a:xfrm>
            <a:off x="6634129" y="1256146"/>
            <a:ext cx="1980030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ja-IT" altLang="en-US" sz="2000" b="1" dirty="0">
                <a:solidFill>
                  <a:srgbClr val="4C260F"/>
                </a:solidFill>
              </a:rPr>
              <a:t>申請書類を郵送</a:t>
            </a:r>
            <a:endParaRPr lang="en-US" altLang="ja-IT" sz="2000" b="1" dirty="0">
              <a:solidFill>
                <a:srgbClr val="4C260F"/>
              </a:solidFill>
            </a:endParaRPr>
          </a:p>
          <a:p>
            <a:pPr algn="r">
              <a:spcBef>
                <a:spcPts val="400"/>
              </a:spcBef>
            </a:pPr>
            <a:r>
              <a:rPr lang="ja-IT" altLang="en-US" sz="2000" b="1" dirty="0">
                <a:solidFill>
                  <a:srgbClr val="4C260F"/>
                </a:solidFill>
              </a:rPr>
              <a:t>手当金の支給</a:t>
            </a:r>
            <a:endParaRPr lang="en-US" altLang="ja-IT" sz="2000" b="1" dirty="0">
              <a:solidFill>
                <a:srgbClr val="4C260F"/>
              </a:solidFill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06831151-449F-EB44-B451-5EFEAE8A6F98}"/>
              </a:ext>
            </a:extLst>
          </p:cNvPr>
          <p:cNvGrpSpPr/>
          <p:nvPr/>
        </p:nvGrpSpPr>
        <p:grpSpPr>
          <a:xfrm>
            <a:off x="5303640" y="1177648"/>
            <a:ext cx="1280948" cy="3097745"/>
            <a:chOff x="4832131" y="1363392"/>
            <a:chExt cx="1280948" cy="3097745"/>
          </a:xfrm>
        </p:grpSpPr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D380A116-330F-883E-CB4A-5E21351D4A60}"/>
                </a:ext>
              </a:extLst>
            </p:cNvPr>
            <p:cNvGrpSpPr>
              <a:grpSpLocks/>
            </p:cNvGrpSpPr>
            <p:nvPr/>
          </p:nvGrpSpPr>
          <p:grpSpPr>
            <a:xfrm>
              <a:off x="5366416" y="3574100"/>
              <a:ext cx="746663" cy="887037"/>
              <a:chOff x="3652686" y="2485534"/>
              <a:chExt cx="1455745" cy="1729425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FF6014E4-2C1E-9529-EF22-A9625D202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686" y="2485534"/>
                <a:ext cx="1455745" cy="1729425"/>
              </a:xfrm>
              <a:custGeom>
                <a:avLst/>
                <a:gdLst>
                  <a:gd name="T0" fmla="*/ 420 w 420"/>
                  <a:gd name="T1" fmla="*/ 211 h 500"/>
                  <a:gd name="T2" fmla="*/ 210 w 420"/>
                  <a:gd name="T3" fmla="*/ 0 h 500"/>
                  <a:gd name="T4" fmla="*/ 0 w 420"/>
                  <a:gd name="T5" fmla="*/ 211 h 500"/>
                  <a:gd name="T6" fmla="*/ 68 w 420"/>
                  <a:gd name="T7" fmla="*/ 366 h 500"/>
                  <a:gd name="T8" fmla="*/ 68 w 420"/>
                  <a:gd name="T9" fmla="*/ 366 h 500"/>
                  <a:gd name="T10" fmla="*/ 210 w 420"/>
                  <a:gd name="T11" fmla="*/ 500 h 500"/>
                  <a:gd name="T12" fmla="*/ 352 w 420"/>
                  <a:gd name="T13" fmla="*/ 366 h 500"/>
                  <a:gd name="T14" fmla="*/ 352 w 420"/>
                  <a:gd name="T15" fmla="*/ 366 h 500"/>
                  <a:gd name="T16" fmla="*/ 420 w 420"/>
                  <a:gd name="T17" fmla="*/ 211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0" h="500">
                    <a:moveTo>
                      <a:pt x="420" y="211"/>
                    </a:moveTo>
                    <a:cubicBezTo>
                      <a:pt x="420" y="94"/>
                      <a:pt x="326" y="0"/>
                      <a:pt x="210" y="0"/>
                    </a:cubicBezTo>
                    <a:cubicBezTo>
                      <a:pt x="94" y="0"/>
                      <a:pt x="0" y="94"/>
                      <a:pt x="0" y="211"/>
                    </a:cubicBezTo>
                    <a:cubicBezTo>
                      <a:pt x="0" y="272"/>
                      <a:pt x="26" y="328"/>
                      <a:pt x="68" y="366"/>
                    </a:cubicBezTo>
                    <a:cubicBezTo>
                      <a:pt x="68" y="366"/>
                      <a:pt x="68" y="366"/>
                      <a:pt x="68" y="366"/>
                    </a:cubicBezTo>
                    <a:cubicBezTo>
                      <a:pt x="210" y="500"/>
                      <a:pt x="210" y="500"/>
                      <a:pt x="210" y="500"/>
                    </a:cubicBezTo>
                    <a:cubicBezTo>
                      <a:pt x="352" y="366"/>
                      <a:pt x="352" y="366"/>
                      <a:pt x="352" y="366"/>
                    </a:cubicBezTo>
                    <a:cubicBezTo>
                      <a:pt x="352" y="366"/>
                      <a:pt x="352" y="366"/>
                      <a:pt x="352" y="366"/>
                    </a:cubicBezTo>
                    <a:cubicBezTo>
                      <a:pt x="394" y="328"/>
                      <a:pt x="420" y="272"/>
                      <a:pt x="420" y="211"/>
                    </a:cubicBezTo>
                    <a:close/>
                  </a:path>
                </a:pathLst>
              </a:custGeom>
              <a:solidFill>
                <a:srgbClr val="FFC6C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" name="Ellipse 64">
                <a:extLst>
                  <a:ext uri="{FF2B5EF4-FFF2-40B4-BE49-F238E27FC236}">
                    <a16:creationId xmlns:a16="http://schemas.microsoft.com/office/drawing/2014/main" id="{795ECF54-6FBB-995F-407A-99EC495BB4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52645" y="2677897"/>
                <a:ext cx="1055827" cy="10558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17993" bIns="0" rtlCol="0" anchor="ctr"/>
              <a:lstStyle/>
              <a:p>
                <a:pPr algn="ctr"/>
                <a:endParaRPr lang="de-DE" sz="1599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カギ線コネクタ 106">
              <a:extLst>
                <a:ext uri="{FF2B5EF4-FFF2-40B4-BE49-F238E27FC236}">
                  <a16:creationId xmlns:a16="http://schemas.microsoft.com/office/drawing/2014/main" id="{12D8993E-4940-9FB4-D51F-0EA2E84F2E2F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rot="16200000" flipH="1">
              <a:off x="3811078" y="2393091"/>
              <a:ext cx="2576391" cy="534285"/>
            </a:xfrm>
            <a:prstGeom prst="bentConnector4">
              <a:avLst>
                <a:gd name="adj1" fmla="val 62699"/>
                <a:gd name="adj2" fmla="val 1752"/>
              </a:avLst>
            </a:prstGeom>
            <a:ln w="19050">
              <a:solidFill>
                <a:srgbClr val="FFE1E5"/>
              </a:solidFill>
              <a:headEnd type="oval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メモ 120">
              <a:extLst>
                <a:ext uri="{FF2B5EF4-FFF2-40B4-BE49-F238E27FC236}">
                  <a16:creationId xmlns:a16="http://schemas.microsoft.com/office/drawing/2014/main" id="{9E651AD3-7B1F-26DD-5C87-422BA3DB27D3}"/>
                </a:ext>
              </a:extLst>
            </p:cNvPr>
            <p:cNvSpPr/>
            <p:nvPr/>
          </p:nvSpPr>
          <p:spPr>
            <a:xfrm rot="20916387">
              <a:off x="5173346" y="3439210"/>
              <a:ext cx="383103" cy="383103"/>
            </a:xfrm>
            <a:prstGeom prst="foldedCorner">
              <a:avLst>
                <a:gd name="adj" fmla="val 36979"/>
              </a:avLst>
            </a:prstGeom>
            <a:solidFill>
              <a:srgbClr val="FFB5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ja-JP" altLang="en-US" b="1"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４</a:t>
              </a:r>
              <a:endParaRPr kumimoji="1" lang="ja-JP" altLang="en-US" b="1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0F342AFC-7DE0-BCAB-6068-8EF81176C281}"/>
                </a:ext>
              </a:extLst>
            </p:cNvPr>
            <p:cNvSpPr txBox="1"/>
            <p:nvPr/>
          </p:nvSpPr>
          <p:spPr>
            <a:xfrm>
              <a:off x="4876561" y="1363392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IT" altLang="en-US" sz="2000" b="1" dirty="0">
                  <a:solidFill>
                    <a:srgbClr val="4C260F"/>
                  </a:solidFill>
                </a:rPr>
                <a:t>通院</a:t>
              </a:r>
              <a:endParaRPr lang="en-US" altLang="ja-IT" sz="2000" b="1" dirty="0">
                <a:solidFill>
                  <a:srgbClr val="4C260F"/>
                </a:solidFill>
              </a:endParaRPr>
            </a:p>
          </p:txBody>
        </p:sp>
        <p:pic>
          <p:nvPicPr>
            <p:cNvPr id="137" name="グラフィックス 136" descr="聴診器 単色塗りつぶし">
              <a:extLst>
                <a:ext uri="{FF2B5EF4-FFF2-40B4-BE49-F238E27FC236}">
                  <a16:creationId xmlns:a16="http://schemas.microsoft.com/office/drawing/2014/main" id="{B1BE2004-E28A-CFBF-E3CC-E322B9EFA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10927" y="3713498"/>
              <a:ext cx="466760" cy="466760"/>
            </a:xfrm>
            <a:prstGeom prst="rect">
              <a:avLst/>
            </a:prstGeom>
          </p:spPr>
        </p:pic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4E211B7-470B-CE5E-E088-757AFF645386}"/>
              </a:ext>
            </a:extLst>
          </p:cNvPr>
          <p:cNvGrpSpPr/>
          <p:nvPr/>
        </p:nvGrpSpPr>
        <p:grpSpPr>
          <a:xfrm>
            <a:off x="3844514" y="1174688"/>
            <a:ext cx="1270226" cy="3489125"/>
            <a:chOff x="2857575" y="1631896"/>
            <a:chExt cx="1270226" cy="3489125"/>
          </a:xfrm>
        </p:grpSpPr>
        <p:grpSp>
          <p:nvGrpSpPr>
            <p:cNvPr id="100" name="グループ化 99">
              <a:extLst>
                <a:ext uri="{FF2B5EF4-FFF2-40B4-BE49-F238E27FC236}">
                  <a16:creationId xmlns:a16="http://schemas.microsoft.com/office/drawing/2014/main" id="{B16D42BF-8A05-F491-8725-03AEFA7D2423}"/>
                </a:ext>
              </a:extLst>
            </p:cNvPr>
            <p:cNvGrpSpPr/>
            <p:nvPr/>
          </p:nvGrpSpPr>
          <p:grpSpPr>
            <a:xfrm>
              <a:off x="2857575" y="1631897"/>
              <a:ext cx="1270226" cy="3489124"/>
              <a:chOff x="2797024" y="1868403"/>
              <a:chExt cx="1270226" cy="3489124"/>
            </a:xfrm>
          </p:grpSpPr>
          <p:grpSp>
            <p:nvGrpSpPr>
              <p:cNvPr id="22" name="Group 84">
                <a:extLst>
                  <a:ext uri="{FF2B5EF4-FFF2-40B4-BE49-F238E27FC236}">
                    <a16:creationId xmlns:a16="http://schemas.microsoft.com/office/drawing/2014/main" id="{DD5EF6C6-5AE8-169C-786E-E5615987037F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208239" y="4337020"/>
                <a:ext cx="859011" cy="1020507"/>
                <a:chOff x="3652686" y="2833260"/>
                <a:chExt cx="1163047" cy="1381699"/>
              </a:xfrm>
            </p:grpSpPr>
            <p:sp>
              <p:nvSpPr>
                <p:cNvPr id="23" name="Freeform 8">
                  <a:extLst>
                    <a:ext uri="{FF2B5EF4-FFF2-40B4-BE49-F238E27FC236}">
                      <a16:creationId xmlns:a16="http://schemas.microsoft.com/office/drawing/2014/main" id="{C142D629-8EBA-F274-F464-1E6273AA3A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2686" y="2833260"/>
                  <a:ext cx="1163047" cy="1381699"/>
                </a:xfrm>
                <a:custGeom>
                  <a:avLst/>
                  <a:gdLst>
                    <a:gd name="T0" fmla="*/ 420 w 420"/>
                    <a:gd name="T1" fmla="*/ 211 h 500"/>
                    <a:gd name="T2" fmla="*/ 210 w 420"/>
                    <a:gd name="T3" fmla="*/ 0 h 500"/>
                    <a:gd name="T4" fmla="*/ 0 w 420"/>
                    <a:gd name="T5" fmla="*/ 211 h 500"/>
                    <a:gd name="T6" fmla="*/ 68 w 420"/>
                    <a:gd name="T7" fmla="*/ 366 h 500"/>
                    <a:gd name="T8" fmla="*/ 68 w 420"/>
                    <a:gd name="T9" fmla="*/ 366 h 500"/>
                    <a:gd name="T10" fmla="*/ 210 w 420"/>
                    <a:gd name="T11" fmla="*/ 500 h 500"/>
                    <a:gd name="T12" fmla="*/ 352 w 420"/>
                    <a:gd name="T13" fmla="*/ 366 h 500"/>
                    <a:gd name="T14" fmla="*/ 352 w 420"/>
                    <a:gd name="T15" fmla="*/ 366 h 500"/>
                    <a:gd name="T16" fmla="*/ 420 w 420"/>
                    <a:gd name="T17" fmla="*/ 211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0" h="500">
                      <a:moveTo>
                        <a:pt x="420" y="211"/>
                      </a:moveTo>
                      <a:cubicBezTo>
                        <a:pt x="420" y="94"/>
                        <a:pt x="326" y="0"/>
                        <a:pt x="210" y="0"/>
                      </a:cubicBezTo>
                      <a:cubicBezTo>
                        <a:pt x="94" y="0"/>
                        <a:pt x="0" y="94"/>
                        <a:pt x="0" y="211"/>
                      </a:cubicBezTo>
                      <a:cubicBezTo>
                        <a:pt x="0" y="272"/>
                        <a:pt x="26" y="328"/>
                        <a:pt x="68" y="366"/>
                      </a:cubicBezTo>
                      <a:cubicBezTo>
                        <a:pt x="68" y="366"/>
                        <a:pt x="68" y="366"/>
                        <a:pt x="68" y="366"/>
                      </a:cubicBezTo>
                      <a:cubicBezTo>
                        <a:pt x="210" y="500"/>
                        <a:pt x="210" y="500"/>
                        <a:pt x="210" y="500"/>
                      </a:cubicBezTo>
                      <a:cubicBezTo>
                        <a:pt x="352" y="366"/>
                        <a:pt x="352" y="366"/>
                        <a:pt x="352" y="366"/>
                      </a:cubicBezTo>
                      <a:cubicBezTo>
                        <a:pt x="352" y="366"/>
                        <a:pt x="352" y="366"/>
                        <a:pt x="352" y="366"/>
                      </a:cubicBezTo>
                      <a:cubicBezTo>
                        <a:pt x="394" y="328"/>
                        <a:pt x="420" y="272"/>
                        <a:pt x="420" y="211"/>
                      </a:cubicBezTo>
                      <a:close/>
                    </a:path>
                  </a:pathLst>
                </a:custGeom>
                <a:solidFill>
                  <a:srgbClr val="FFE1E5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837" tIns="32918" rIns="65837" bIns="329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" name="Ellipse 64">
                  <a:extLst>
                    <a:ext uri="{FF2B5EF4-FFF2-40B4-BE49-F238E27FC236}">
                      <a16:creationId xmlns:a16="http://schemas.microsoft.com/office/drawing/2014/main" id="{573F82D8-96AB-A61B-3D51-267AFE629C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12441" y="2963827"/>
                  <a:ext cx="843538" cy="84353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25910" bIns="0" rtlCol="0" anchor="ctr"/>
                <a:lstStyle/>
                <a:p>
                  <a:pPr algn="ctr"/>
                  <a:endParaRPr lang="de-DE" sz="1599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70" name="カギ線コネクタ 69">
                <a:extLst>
                  <a:ext uri="{FF2B5EF4-FFF2-40B4-BE49-F238E27FC236}">
                    <a16:creationId xmlns:a16="http://schemas.microsoft.com/office/drawing/2014/main" id="{2D3D82D3-3B87-9E22-9B6E-28E392DC7908}"/>
                  </a:ext>
                </a:extLst>
              </p:cNvPr>
              <p:cNvCxnSpPr>
                <a:cxnSpLocks/>
                <a:endCxn id="23" idx="2"/>
              </p:cNvCxnSpPr>
              <p:nvPr/>
            </p:nvCxnSpPr>
            <p:spPr>
              <a:xfrm rot="16200000" flipH="1">
                <a:off x="1552997" y="3112430"/>
                <a:ext cx="2899270" cy="411216"/>
              </a:xfrm>
              <a:prstGeom prst="bentConnector4">
                <a:avLst>
                  <a:gd name="adj1" fmla="val 42573"/>
                  <a:gd name="adj2" fmla="val -330"/>
                </a:avLst>
              </a:prstGeom>
              <a:ln w="19050">
                <a:solidFill>
                  <a:srgbClr val="FFE1E5"/>
                </a:solidFill>
                <a:headEnd type="oval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メモ 115">
              <a:extLst>
                <a:ext uri="{FF2B5EF4-FFF2-40B4-BE49-F238E27FC236}">
                  <a16:creationId xmlns:a16="http://schemas.microsoft.com/office/drawing/2014/main" id="{6D7170E1-7671-8A64-4E03-EEF8EE2B2208}"/>
                </a:ext>
              </a:extLst>
            </p:cNvPr>
            <p:cNvSpPr/>
            <p:nvPr/>
          </p:nvSpPr>
          <p:spPr>
            <a:xfrm rot="20916387">
              <a:off x="3061214" y="3786419"/>
              <a:ext cx="431054" cy="431054"/>
            </a:xfrm>
            <a:prstGeom prst="foldedCorner">
              <a:avLst>
                <a:gd name="adj" fmla="val 36979"/>
              </a:avLst>
            </a:prstGeom>
            <a:solidFill>
              <a:srgbClr val="FFB5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t"/>
            <a:lstStyle/>
            <a:p>
              <a:pPr algn="ctr"/>
              <a:r>
                <a:rPr kumimoji="1" lang="ja-JP" altLang="en-US" b="1"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３</a:t>
              </a:r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14431CB0-7DDE-3853-FAFF-C6478CDE2A1B}"/>
                </a:ext>
              </a:extLst>
            </p:cNvPr>
            <p:cNvSpPr txBox="1"/>
            <p:nvPr/>
          </p:nvSpPr>
          <p:spPr>
            <a:xfrm>
              <a:off x="2952792" y="1631896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IT" altLang="en-US" sz="2000" b="1" dirty="0">
                  <a:solidFill>
                    <a:srgbClr val="4C260F"/>
                  </a:solidFill>
                </a:rPr>
                <a:t>初診</a:t>
              </a:r>
              <a:endParaRPr lang="en-US" altLang="ja-IT" sz="2000" b="1" dirty="0">
                <a:solidFill>
                  <a:srgbClr val="4C260F"/>
                </a:solidFill>
              </a:endParaRPr>
            </a:p>
          </p:txBody>
        </p:sp>
        <p:pic>
          <p:nvPicPr>
            <p:cNvPr id="139" name="グラフィックス 138" descr="左脳 単色塗りつぶし">
              <a:extLst>
                <a:ext uri="{FF2B5EF4-FFF2-40B4-BE49-F238E27FC236}">
                  <a16:creationId xmlns:a16="http://schemas.microsoft.com/office/drawing/2014/main" id="{EB21EDC3-A31B-26CB-7AC3-A50BFCBD2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34253" y="4246807"/>
              <a:ext cx="523310" cy="523310"/>
            </a:xfrm>
            <a:prstGeom prst="rect">
              <a:avLst/>
            </a:prstGeom>
          </p:spPr>
        </p:pic>
      </p:grpSp>
      <p:pic>
        <p:nvPicPr>
          <p:cNvPr id="143" name="グラフィックス 142" descr="慈善 単色塗りつぶし">
            <a:extLst>
              <a:ext uri="{FF2B5EF4-FFF2-40B4-BE49-F238E27FC236}">
                <a16:creationId xmlns:a16="http://schemas.microsoft.com/office/drawing/2014/main" id="{D2FF2BFB-4C70-22D9-7D4C-FBA24AF66E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42080" y="1657614"/>
            <a:ext cx="341262" cy="341262"/>
          </a:xfrm>
          <a:prstGeom prst="rect">
            <a:avLst/>
          </a:prstGeom>
        </p:spPr>
      </p:pic>
      <p:pic>
        <p:nvPicPr>
          <p:cNvPr id="145" name="グラフィックス 144" descr="握手 単色塗りつぶし">
            <a:extLst>
              <a:ext uri="{FF2B5EF4-FFF2-40B4-BE49-F238E27FC236}">
                <a16:creationId xmlns:a16="http://schemas.microsoft.com/office/drawing/2014/main" id="{B778295A-35A9-A5B2-E469-16DE8AD672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47741" y="2589293"/>
            <a:ext cx="468000" cy="468000"/>
          </a:xfrm>
          <a:prstGeom prst="rect">
            <a:avLst/>
          </a:prstGeom>
        </p:spPr>
      </p:pic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0144E844-6885-18D5-59BF-A25E754B0BD6}"/>
              </a:ext>
            </a:extLst>
          </p:cNvPr>
          <p:cNvGrpSpPr/>
          <p:nvPr/>
        </p:nvGrpSpPr>
        <p:grpSpPr>
          <a:xfrm>
            <a:off x="7326582" y="2893837"/>
            <a:ext cx="1209123" cy="3472146"/>
            <a:chOff x="7055110" y="2893837"/>
            <a:chExt cx="1209123" cy="3472146"/>
          </a:xfrm>
        </p:grpSpPr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04F70C92-BE73-4B23-85F6-1F67D9A0E872}"/>
                </a:ext>
              </a:extLst>
            </p:cNvPr>
            <p:cNvGrpSpPr/>
            <p:nvPr/>
          </p:nvGrpSpPr>
          <p:grpSpPr>
            <a:xfrm>
              <a:off x="7247362" y="3025949"/>
              <a:ext cx="1016871" cy="3340034"/>
              <a:chOff x="6553973" y="3107968"/>
              <a:chExt cx="1016871" cy="3340034"/>
            </a:xfrm>
          </p:grpSpPr>
          <p:grpSp>
            <p:nvGrpSpPr>
              <p:cNvPr id="10" name="Group 69">
                <a:extLst>
                  <a:ext uri="{FF2B5EF4-FFF2-40B4-BE49-F238E27FC236}">
                    <a16:creationId xmlns:a16="http://schemas.microsoft.com/office/drawing/2014/main" id="{A0C302E3-4931-5E40-C0AD-B74EEADE5F29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553973" y="3107968"/>
                <a:ext cx="746663" cy="887037"/>
                <a:chOff x="3652686" y="2485534"/>
                <a:chExt cx="1455745" cy="1729425"/>
              </a:xfrm>
            </p:grpSpPr>
            <p:sp>
              <p:nvSpPr>
                <p:cNvPr id="11" name="Freeform 8">
                  <a:extLst>
                    <a:ext uri="{FF2B5EF4-FFF2-40B4-BE49-F238E27FC236}">
                      <a16:creationId xmlns:a16="http://schemas.microsoft.com/office/drawing/2014/main" id="{737E98DD-FBA0-D320-1214-A056A267C1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2686" y="2485534"/>
                  <a:ext cx="1455745" cy="1729425"/>
                </a:xfrm>
                <a:custGeom>
                  <a:avLst/>
                  <a:gdLst>
                    <a:gd name="T0" fmla="*/ 420 w 420"/>
                    <a:gd name="T1" fmla="*/ 211 h 500"/>
                    <a:gd name="T2" fmla="*/ 210 w 420"/>
                    <a:gd name="T3" fmla="*/ 0 h 500"/>
                    <a:gd name="T4" fmla="*/ 0 w 420"/>
                    <a:gd name="T5" fmla="*/ 211 h 500"/>
                    <a:gd name="T6" fmla="*/ 68 w 420"/>
                    <a:gd name="T7" fmla="*/ 366 h 500"/>
                    <a:gd name="T8" fmla="*/ 68 w 420"/>
                    <a:gd name="T9" fmla="*/ 366 h 500"/>
                    <a:gd name="T10" fmla="*/ 210 w 420"/>
                    <a:gd name="T11" fmla="*/ 500 h 500"/>
                    <a:gd name="T12" fmla="*/ 352 w 420"/>
                    <a:gd name="T13" fmla="*/ 366 h 500"/>
                    <a:gd name="T14" fmla="*/ 352 w 420"/>
                    <a:gd name="T15" fmla="*/ 366 h 500"/>
                    <a:gd name="T16" fmla="*/ 420 w 420"/>
                    <a:gd name="T17" fmla="*/ 211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0" h="500">
                      <a:moveTo>
                        <a:pt x="420" y="211"/>
                      </a:moveTo>
                      <a:cubicBezTo>
                        <a:pt x="420" y="94"/>
                        <a:pt x="326" y="0"/>
                        <a:pt x="210" y="0"/>
                      </a:cubicBezTo>
                      <a:cubicBezTo>
                        <a:pt x="94" y="0"/>
                        <a:pt x="0" y="94"/>
                        <a:pt x="0" y="211"/>
                      </a:cubicBezTo>
                      <a:cubicBezTo>
                        <a:pt x="0" y="272"/>
                        <a:pt x="26" y="328"/>
                        <a:pt x="68" y="366"/>
                      </a:cubicBezTo>
                      <a:cubicBezTo>
                        <a:pt x="68" y="366"/>
                        <a:pt x="68" y="366"/>
                        <a:pt x="68" y="366"/>
                      </a:cubicBezTo>
                      <a:cubicBezTo>
                        <a:pt x="210" y="500"/>
                        <a:pt x="210" y="500"/>
                        <a:pt x="210" y="500"/>
                      </a:cubicBezTo>
                      <a:cubicBezTo>
                        <a:pt x="352" y="366"/>
                        <a:pt x="352" y="366"/>
                        <a:pt x="352" y="366"/>
                      </a:cubicBezTo>
                      <a:cubicBezTo>
                        <a:pt x="352" y="366"/>
                        <a:pt x="352" y="366"/>
                        <a:pt x="352" y="366"/>
                      </a:cubicBezTo>
                      <a:cubicBezTo>
                        <a:pt x="394" y="328"/>
                        <a:pt x="420" y="272"/>
                        <a:pt x="420" y="211"/>
                      </a:cubicBezTo>
                      <a:close/>
                    </a:path>
                  </a:pathLst>
                </a:custGeom>
                <a:solidFill>
                  <a:srgbClr val="FFB5C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2" name="Ellipse 64">
                  <a:extLst>
                    <a:ext uri="{FF2B5EF4-FFF2-40B4-BE49-F238E27FC236}">
                      <a16:creationId xmlns:a16="http://schemas.microsoft.com/office/drawing/2014/main" id="{B68B9C81-30E8-BD57-453B-E00BA26A36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52645" y="2677897"/>
                  <a:ext cx="1055827" cy="105582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17993" bIns="0" rtlCol="0" anchor="ctr"/>
                <a:lstStyle/>
                <a:p>
                  <a:pPr algn="ctr"/>
                  <a:endParaRPr lang="de-DE" sz="1599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1" name="Elbow Connector 98">
                <a:extLst>
                  <a:ext uri="{FF2B5EF4-FFF2-40B4-BE49-F238E27FC236}">
                    <a16:creationId xmlns:a16="http://schemas.microsoft.com/office/drawing/2014/main" id="{AB3780AB-C2F3-0167-CF4A-D20B228E88D4}"/>
                  </a:ext>
                </a:extLst>
              </p:cNvPr>
              <p:cNvCxnSpPr>
                <a:cxnSpLocks/>
                <a:stCxn id="11" idx="0"/>
              </p:cNvCxnSpPr>
              <p:nvPr/>
            </p:nvCxnSpPr>
            <p:spPr>
              <a:xfrm>
                <a:off x="7300636" y="3482298"/>
                <a:ext cx="270208" cy="2965704"/>
              </a:xfrm>
              <a:prstGeom prst="bentConnector2">
                <a:avLst/>
              </a:prstGeom>
              <a:ln w="19050">
                <a:solidFill>
                  <a:srgbClr val="FFB5C4"/>
                </a:solidFill>
                <a:headEnd type="none"/>
                <a:tailEnd type="oval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メモ 121">
              <a:extLst>
                <a:ext uri="{FF2B5EF4-FFF2-40B4-BE49-F238E27FC236}">
                  <a16:creationId xmlns:a16="http://schemas.microsoft.com/office/drawing/2014/main" id="{1F170760-A6E5-15DB-A332-90D5455FD05B}"/>
                </a:ext>
              </a:extLst>
            </p:cNvPr>
            <p:cNvSpPr/>
            <p:nvPr/>
          </p:nvSpPr>
          <p:spPr>
            <a:xfrm rot="20916387">
              <a:off x="7055110" y="2893837"/>
              <a:ext cx="383103" cy="383103"/>
            </a:xfrm>
            <a:prstGeom prst="foldedCorner">
              <a:avLst>
                <a:gd name="adj" fmla="val 36979"/>
              </a:avLst>
            </a:prstGeom>
            <a:solidFill>
              <a:srgbClr val="FFC6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kumimoji="1" lang="ja-JP" altLang="en-US" b="1"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５</a:t>
              </a:r>
            </a:p>
          </p:txBody>
        </p:sp>
        <p:pic>
          <p:nvPicPr>
            <p:cNvPr id="147" name="グラフィックス 146" descr="クリップボード 単色塗りつぶし">
              <a:extLst>
                <a:ext uri="{FF2B5EF4-FFF2-40B4-BE49-F238E27FC236}">
                  <a16:creationId xmlns:a16="http://schemas.microsoft.com/office/drawing/2014/main" id="{0319881A-FCCC-AD91-4B70-F61AE9CF9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400747" y="3142774"/>
              <a:ext cx="451235" cy="451235"/>
            </a:xfrm>
            <a:prstGeom prst="rect">
              <a:avLst/>
            </a:prstGeom>
          </p:spPr>
        </p:pic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56E07BC-B9B7-1A86-A5D1-E386FA315226}"/>
              </a:ext>
            </a:extLst>
          </p:cNvPr>
          <p:cNvSpPr txBox="1"/>
          <p:nvPr/>
        </p:nvSpPr>
        <p:spPr>
          <a:xfrm>
            <a:off x="8611070" y="5682293"/>
            <a:ext cx="2629246" cy="697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ja-IT" altLang="en-US" sz="2000" b="1" dirty="0">
                <a:solidFill>
                  <a:srgbClr val="4C260F"/>
                </a:solidFill>
              </a:rPr>
              <a:t>会社に診断書提出</a:t>
            </a:r>
            <a:endParaRPr lang="en-US" altLang="ja-IT" sz="2000" b="1" dirty="0">
              <a:solidFill>
                <a:srgbClr val="4C260F"/>
              </a:solidFill>
            </a:endParaRPr>
          </a:p>
          <a:p>
            <a:pPr>
              <a:spcBef>
                <a:spcPts val="400"/>
              </a:spcBef>
            </a:pPr>
            <a:r>
              <a:rPr lang="ja-IT" altLang="en-US" sz="1600" b="1" dirty="0">
                <a:solidFill>
                  <a:srgbClr val="4C260F"/>
                </a:solidFill>
              </a:rPr>
              <a:t>給付金申請の希望を伝える</a:t>
            </a:r>
            <a:endParaRPr lang="en-US" altLang="ja-IT" sz="1600" b="1" dirty="0">
              <a:solidFill>
                <a:srgbClr val="4C260F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D6B4657-DEB9-D42B-3C00-CC8F93FEB95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2079" y="4404476"/>
            <a:ext cx="2073719" cy="221286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347B8C7-24F0-3731-9E0C-F055A409E7B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44304" y="1562653"/>
            <a:ext cx="781572" cy="781572"/>
          </a:xfrm>
          <a:custGeom>
            <a:avLst/>
            <a:gdLst>
              <a:gd name="connsiteX0" fmla="*/ 0 w 2565342"/>
              <a:gd name="connsiteY0" fmla="*/ 0 h 2565342"/>
              <a:gd name="connsiteX1" fmla="*/ 2565342 w 2565342"/>
              <a:gd name="connsiteY1" fmla="*/ 0 h 2565342"/>
              <a:gd name="connsiteX2" fmla="*/ 2565342 w 2565342"/>
              <a:gd name="connsiteY2" fmla="*/ 2565342 h 2565342"/>
              <a:gd name="connsiteX3" fmla="*/ 0 w 2565342"/>
              <a:gd name="connsiteY3" fmla="*/ 2565342 h 256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342" h="2565342">
                <a:moveTo>
                  <a:pt x="0" y="0"/>
                </a:moveTo>
                <a:lnTo>
                  <a:pt x="2565342" y="0"/>
                </a:lnTo>
                <a:lnTo>
                  <a:pt x="2565342" y="2565342"/>
                </a:lnTo>
                <a:lnTo>
                  <a:pt x="0" y="2565342"/>
                </a:lnTo>
                <a:close/>
              </a:path>
            </a:pathLst>
          </a:cu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C27386B-F883-9F3A-DEE9-25FC4812650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2386" y="5158657"/>
            <a:ext cx="1629731" cy="1459195"/>
          </a:xfrm>
          <a:prstGeom prst="rect">
            <a:avLst/>
          </a:prstGeom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FD2D57A2-B0C6-0646-9934-EC5C527143DB}"/>
              </a:ext>
            </a:extLst>
          </p:cNvPr>
          <p:cNvGrpSpPr/>
          <p:nvPr/>
        </p:nvGrpSpPr>
        <p:grpSpPr>
          <a:xfrm>
            <a:off x="291406" y="1887659"/>
            <a:ext cx="1587653" cy="4327189"/>
            <a:chOff x="725248" y="1775683"/>
            <a:chExt cx="1587653" cy="4327189"/>
          </a:xfrm>
        </p:grpSpPr>
        <p:grpSp>
          <p:nvGrpSpPr>
            <p:cNvPr id="43" name="Group 87">
              <a:extLst>
                <a:ext uri="{FF2B5EF4-FFF2-40B4-BE49-F238E27FC236}">
                  <a16:creationId xmlns:a16="http://schemas.microsoft.com/office/drawing/2014/main" id="{A0D514AD-8C71-6B29-84E2-3540CA1D8450}"/>
                </a:ext>
              </a:extLst>
            </p:cNvPr>
            <p:cNvGrpSpPr>
              <a:grpSpLocks/>
            </p:cNvGrpSpPr>
            <p:nvPr/>
          </p:nvGrpSpPr>
          <p:grpSpPr>
            <a:xfrm>
              <a:off x="1237707" y="4825539"/>
              <a:ext cx="1075194" cy="1277333"/>
              <a:chOff x="3652686" y="2485534"/>
              <a:chExt cx="1455745" cy="1729425"/>
            </a:xfrm>
          </p:grpSpPr>
          <p:sp>
            <p:nvSpPr>
              <p:cNvPr id="50" name="Freeform 8">
                <a:extLst>
                  <a:ext uri="{FF2B5EF4-FFF2-40B4-BE49-F238E27FC236}">
                    <a16:creationId xmlns:a16="http://schemas.microsoft.com/office/drawing/2014/main" id="{FD61A8B5-E3AE-F71F-8B57-1F0CC7A85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686" y="2485534"/>
                <a:ext cx="1455745" cy="1729425"/>
              </a:xfrm>
              <a:custGeom>
                <a:avLst/>
                <a:gdLst>
                  <a:gd name="T0" fmla="*/ 420 w 420"/>
                  <a:gd name="T1" fmla="*/ 211 h 500"/>
                  <a:gd name="T2" fmla="*/ 210 w 420"/>
                  <a:gd name="T3" fmla="*/ 0 h 500"/>
                  <a:gd name="T4" fmla="*/ 0 w 420"/>
                  <a:gd name="T5" fmla="*/ 211 h 500"/>
                  <a:gd name="T6" fmla="*/ 68 w 420"/>
                  <a:gd name="T7" fmla="*/ 366 h 500"/>
                  <a:gd name="T8" fmla="*/ 68 w 420"/>
                  <a:gd name="T9" fmla="*/ 366 h 500"/>
                  <a:gd name="T10" fmla="*/ 210 w 420"/>
                  <a:gd name="T11" fmla="*/ 500 h 500"/>
                  <a:gd name="T12" fmla="*/ 352 w 420"/>
                  <a:gd name="T13" fmla="*/ 366 h 500"/>
                  <a:gd name="T14" fmla="*/ 352 w 420"/>
                  <a:gd name="T15" fmla="*/ 366 h 500"/>
                  <a:gd name="T16" fmla="*/ 420 w 420"/>
                  <a:gd name="T17" fmla="*/ 211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0" h="500">
                    <a:moveTo>
                      <a:pt x="420" y="211"/>
                    </a:moveTo>
                    <a:cubicBezTo>
                      <a:pt x="420" y="94"/>
                      <a:pt x="326" y="0"/>
                      <a:pt x="210" y="0"/>
                    </a:cubicBezTo>
                    <a:cubicBezTo>
                      <a:pt x="94" y="0"/>
                      <a:pt x="0" y="94"/>
                      <a:pt x="0" y="211"/>
                    </a:cubicBezTo>
                    <a:cubicBezTo>
                      <a:pt x="0" y="272"/>
                      <a:pt x="26" y="328"/>
                      <a:pt x="68" y="366"/>
                    </a:cubicBezTo>
                    <a:cubicBezTo>
                      <a:pt x="68" y="366"/>
                      <a:pt x="68" y="366"/>
                      <a:pt x="68" y="366"/>
                    </a:cubicBezTo>
                    <a:cubicBezTo>
                      <a:pt x="210" y="500"/>
                      <a:pt x="210" y="500"/>
                      <a:pt x="210" y="500"/>
                    </a:cubicBezTo>
                    <a:cubicBezTo>
                      <a:pt x="352" y="366"/>
                      <a:pt x="352" y="366"/>
                      <a:pt x="352" y="366"/>
                    </a:cubicBezTo>
                    <a:cubicBezTo>
                      <a:pt x="352" y="366"/>
                      <a:pt x="352" y="366"/>
                      <a:pt x="352" y="366"/>
                    </a:cubicBezTo>
                    <a:cubicBezTo>
                      <a:pt x="394" y="328"/>
                      <a:pt x="420" y="272"/>
                      <a:pt x="420" y="211"/>
                    </a:cubicBezTo>
                    <a:close/>
                  </a:path>
                </a:pathLst>
              </a:custGeom>
              <a:solidFill>
                <a:srgbClr val="FFEAE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837" tIns="32918" rIns="65837" bIns="32918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2" name="Ellipse 64">
                <a:extLst>
                  <a:ext uri="{FF2B5EF4-FFF2-40B4-BE49-F238E27FC236}">
                    <a16:creationId xmlns:a16="http://schemas.microsoft.com/office/drawing/2014/main" id="{46EFDAEA-C6B5-F2C1-892A-69BE971EE3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52645" y="2677897"/>
                <a:ext cx="1055827" cy="10558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25910" bIns="0" rtlCol="0" anchor="ctr"/>
              <a:lstStyle/>
              <a:p>
                <a:pPr algn="ctr"/>
                <a:endParaRPr lang="de-DE" sz="1599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5" name="カギ線コネクタ 44">
              <a:extLst>
                <a:ext uri="{FF2B5EF4-FFF2-40B4-BE49-F238E27FC236}">
                  <a16:creationId xmlns:a16="http://schemas.microsoft.com/office/drawing/2014/main" id="{6C69E307-AAA8-F612-5C1A-62907D1D0262}"/>
                </a:ext>
              </a:extLst>
            </p:cNvPr>
            <p:cNvCxnSpPr>
              <a:cxnSpLocks/>
              <a:endCxn id="50" idx="2"/>
            </p:cNvCxnSpPr>
            <p:nvPr/>
          </p:nvCxnSpPr>
          <p:spPr>
            <a:xfrm rot="16200000" flipH="1">
              <a:off x="-795714" y="3331152"/>
              <a:ext cx="3554383" cy="512459"/>
            </a:xfrm>
            <a:prstGeom prst="bentConnector4">
              <a:avLst>
                <a:gd name="adj1" fmla="val 42417"/>
                <a:gd name="adj2" fmla="val 339"/>
              </a:avLst>
            </a:prstGeom>
            <a:ln w="19050">
              <a:solidFill>
                <a:srgbClr val="FFEAE5"/>
              </a:solidFill>
              <a:headEnd type="oval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メモ 46">
              <a:extLst>
                <a:ext uri="{FF2B5EF4-FFF2-40B4-BE49-F238E27FC236}">
                  <a16:creationId xmlns:a16="http://schemas.microsoft.com/office/drawing/2014/main" id="{D9BD985D-0957-C4ED-95E7-8A6237C90E01}"/>
                </a:ext>
              </a:extLst>
            </p:cNvPr>
            <p:cNvSpPr/>
            <p:nvPr/>
          </p:nvSpPr>
          <p:spPr>
            <a:xfrm rot="20916387">
              <a:off x="991268" y="4814764"/>
              <a:ext cx="431054" cy="431054"/>
            </a:xfrm>
            <a:prstGeom prst="foldedCorner">
              <a:avLst>
                <a:gd name="adj" fmla="val 36979"/>
              </a:avLst>
            </a:prstGeom>
            <a:solidFill>
              <a:srgbClr val="FFB5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t"/>
            <a:lstStyle/>
            <a:p>
              <a:pPr algn="ctr"/>
              <a:r>
                <a:rPr kumimoji="1" lang="en-US" altLang="ja-JP" b="1" dirty="0"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1</a:t>
              </a:r>
              <a:endParaRPr kumimoji="1" lang="ja-JP" altLang="en-US" b="1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ED80663-EF25-28E8-4534-2AA46C07F682}"/>
                </a:ext>
              </a:extLst>
            </p:cNvPr>
            <p:cNvSpPr txBox="1"/>
            <p:nvPr/>
          </p:nvSpPr>
          <p:spPr>
            <a:xfrm>
              <a:off x="820659" y="177568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IT" altLang="en-US" sz="2000" b="1" dirty="0">
                  <a:solidFill>
                    <a:srgbClr val="4C260F"/>
                  </a:solidFill>
                </a:rPr>
                <a:t>契約</a:t>
              </a:r>
              <a:endParaRPr lang="en-US" altLang="ja-IT" sz="2000" b="1" dirty="0">
                <a:solidFill>
                  <a:srgbClr val="4C260F"/>
                </a:solidFill>
              </a:endParaRPr>
            </a:p>
          </p:txBody>
        </p:sp>
        <p:pic>
          <p:nvPicPr>
            <p:cNvPr id="49" name="グラフィックス 48" descr="握手 単色塗りつぶし">
              <a:extLst>
                <a:ext uri="{FF2B5EF4-FFF2-40B4-BE49-F238E27FC236}">
                  <a16:creationId xmlns:a16="http://schemas.microsoft.com/office/drawing/2014/main" id="{9126E94C-5CB0-227E-FCFB-7FD8FCB45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1506865" y="5084145"/>
              <a:ext cx="523310" cy="523310"/>
            </a:xfrm>
            <a:prstGeom prst="rect">
              <a:avLst/>
            </a:prstGeom>
          </p:spPr>
        </p:pic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76C51B16-EC00-245A-A9AF-7951B43E86ED}"/>
              </a:ext>
            </a:extLst>
          </p:cNvPr>
          <p:cNvGrpSpPr/>
          <p:nvPr/>
        </p:nvGrpSpPr>
        <p:grpSpPr>
          <a:xfrm>
            <a:off x="2067959" y="1428067"/>
            <a:ext cx="1587654" cy="4041435"/>
            <a:chOff x="2067959" y="1428067"/>
            <a:chExt cx="1587654" cy="4041435"/>
          </a:xfrm>
        </p:grpSpPr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A5B6D79A-DDC9-7C2F-6042-A9E30A8C7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419" y="4192169"/>
              <a:ext cx="1075194" cy="1277333"/>
            </a:xfrm>
            <a:custGeom>
              <a:avLst/>
              <a:gdLst>
                <a:gd name="T0" fmla="*/ 420 w 420"/>
                <a:gd name="T1" fmla="*/ 211 h 500"/>
                <a:gd name="T2" fmla="*/ 210 w 420"/>
                <a:gd name="T3" fmla="*/ 0 h 500"/>
                <a:gd name="T4" fmla="*/ 0 w 420"/>
                <a:gd name="T5" fmla="*/ 211 h 500"/>
                <a:gd name="T6" fmla="*/ 68 w 420"/>
                <a:gd name="T7" fmla="*/ 366 h 500"/>
                <a:gd name="T8" fmla="*/ 68 w 420"/>
                <a:gd name="T9" fmla="*/ 366 h 500"/>
                <a:gd name="T10" fmla="*/ 210 w 420"/>
                <a:gd name="T11" fmla="*/ 500 h 500"/>
                <a:gd name="T12" fmla="*/ 352 w 420"/>
                <a:gd name="T13" fmla="*/ 366 h 500"/>
                <a:gd name="T14" fmla="*/ 352 w 420"/>
                <a:gd name="T15" fmla="*/ 366 h 500"/>
                <a:gd name="T16" fmla="*/ 420 w 420"/>
                <a:gd name="T17" fmla="*/ 211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500">
                  <a:moveTo>
                    <a:pt x="420" y="211"/>
                  </a:moveTo>
                  <a:cubicBezTo>
                    <a:pt x="420" y="94"/>
                    <a:pt x="326" y="0"/>
                    <a:pt x="210" y="0"/>
                  </a:cubicBezTo>
                  <a:cubicBezTo>
                    <a:pt x="94" y="0"/>
                    <a:pt x="0" y="94"/>
                    <a:pt x="0" y="211"/>
                  </a:cubicBezTo>
                  <a:cubicBezTo>
                    <a:pt x="0" y="272"/>
                    <a:pt x="26" y="328"/>
                    <a:pt x="68" y="366"/>
                  </a:cubicBezTo>
                  <a:cubicBezTo>
                    <a:pt x="68" y="366"/>
                    <a:pt x="68" y="366"/>
                    <a:pt x="68" y="366"/>
                  </a:cubicBezTo>
                  <a:cubicBezTo>
                    <a:pt x="210" y="500"/>
                    <a:pt x="210" y="500"/>
                    <a:pt x="210" y="500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94" y="328"/>
                    <a:pt x="420" y="272"/>
                    <a:pt x="420" y="211"/>
                  </a:cubicBezTo>
                  <a:close/>
                </a:path>
              </a:pathLst>
            </a:custGeom>
            <a:solidFill>
              <a:srgbClr val="FFEAE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837" tIns="32918" rIns="65837" bIns="32918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Ellipse 64">
              <a:extLst>
                <a:ext uri="{FF2B5EF4-FFF2-40B4-BE49-F238E27FC236}">
                  <a16:creationId xmlns:a16="http://schemas.microsoft.com/office/drawing/2014/main" id="{B882FE29-51FC-65CF-50AF-9B466AD4F504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8106" y="4334246"/>
              <a:ext cx="779820" cy="7798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25910" bIns="0" rtlCol="0" anchor="ctr"/>
            <a:lstStyle/>
            <a:p>
              <a:pPr algn="ctr"/>
              <a:endParaRPr lang="de-DE" sz="1599">
                <a:solidFill>
                  <a:schemeClr val="tx1"/>
                </a:solidFill>
              </a:endParaRPr>
            </a:p>
          </p:txBody>
        </p:sp>
        <p:cxnSp>
          <p:nvCxnSpPr>
            <p:cNvPr id="65" name="カギ線コネクタ 64">
              <a:extLst>
                <a:ext uri="{FF2B5EF4-FFF2-40B4-BE49-F238E27FC236}">
                  <a16:creationId xmlns:a16="http://schemas.microsoft.com/office/drawing/2014/main" id="{BFDACAE7-F994-241B-0B42-0753A06B865B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 rot="16200000" flipH="1">
              <a:off x="689874" y="2840659"/>
              <a:ext cx="3268630" cy="512460"/>
            </a:xfrm>
            <a:prstGeom prst="bentConnector4">
              <a:avLst>
                <a:gd name="adj1" fmla="val 41754"/>
                <a:gd name="adj2" fmla="val 340"/>
              </a:avLst>
            </a:prstGeom>
            <a:ln w="19050">
              <a:solidFill>
                <a:srgbClr val="FFEAE5"/>
              </a:solidFill>
              <a:headEnd type="oval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メモ 114">
              <a:extLst>
                <a:ext uri="{FF2B5EF4-FFF2-40B4-BE49-F238E27FC236}">
                  <a16:creationId xmlns:a16="http://schemas.microsoft.com/office/drawing/2014/main" id="{18944F84-9BC6-BA51-B7D9-013E753DA67F}"/>
                </a:ext>
              </a:extLst>
            </p:cNvPr>
            <p:cNvSpPr/>
            <p:nvPr/>
          </p:nvSpPr>
          <p:spPr>
            <a:xfrm rot="20916387">
              <a:off x="2333980" y="4181394"/>
              <a:ext cx="431054" cy="431054"/>
            </a:xfrm>
            <a:prstGeom prst="foldedCorner">
              <a:avLst>
                <a:gd name="adj" fmla="val 36979"/>
              </a:avLst>
            </a:prstGeom>
            <a:solidFill>
              <a:srgbClr val="FFB5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t"/>
            <a:lstStyle/>
            <a:p>
              <a:pPr algn="ctr"/>
              <a:r>
                <a:rPr lang="ja-JP" altLang="en-US" b="1"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２</a:t>
              </a:r>
              <a:endParaRPr kumimoji="1" lang="ja-JP" altLang="en-US" b="1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2A253946-EC39-5866-F94A-DFC1C24AEC7E}"/>
                </a:ext>
              </a:extLst>
            </p:cNvPr>
            <p:cNvSpPr txBox="1"/>
            <p:nvPr/>
          </p:nvSpPr>
          <p:spPr>
            <a:xfrm>
              <a:off x="2163371" y="142806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IT" altLang="en-US" sz="2000" b="1" dirty="0">
                  <a:solidFill>
                    <a:srgbClr val="4C260F"/>
                  </a:solidFill>
                </a:rPr>
                <a:t>お支払い</a:t>
              </a:r>
              <a:endParaRPr lang="en-US" altLang="ja-IT" sz="2000" b="1" dirty="0">
                <a:solidFill>
                  <a:srgbClr val="4C260F"/>
                </a:solidFill>
              </a:endParaRPr>
            </a:p>
          </p:txBody>
        </p:sp>
        <p:pic>
          <p:nvPicPr>
            <p:cNvPr id="141" name="グラフィックス 140" descr="ローン 単色塗りつぶし">
              <a:extLst>
                <a:ext uri="{FF2B5EF4-FFF2-40B4-BE49-F238E27FC236}">
                  <a16:creationId xmlns:a16="http://schemas.microsoft.com/office/drawing/2014/main" id="{5341AF4D-F38E-4F08-C76A-9D3912A00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2849577" y="4450775"/>
              <a:ext cx="523310" cy="523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7477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BB2D3BCB-46F7-DC92-00A4-65167B445E43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受給事例①</a:t>
            </a:r>
            <a:endParaRPr lang="ja-JP" altLang="en-US" sz="20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025974-030E-0618-4041-FDAFF485FFD6}"/>
              </a:ext>
            </a:extLst>
          </p:cNvPr>
          <p:cNvSpPr txBox="1"/>
          <p:nvPr/>
        </p:nvSpPr>
        <p:spPr>
          <a:xfrm>
            <a:off x="751822" y="925397"/>
            <a:ext cx="6106178" cy="43088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ja-IT" sz="2200" b="1" dirty="0">
                <a:solidFill>
                  <a:srgbClr val="4C260F"/>
                </a:solidFill>
              </a:rPr>
              <a:t>B</a:t>
            </a:r>
            <a:r>
              <a:rPr kumimoji="1" lang="ja-IT" altLang="en-US" sz="2200" b="1" dirty="0">
                <a:solidFill>
                  <a:srgbClr val="4C260F"/>
                </a:solidFill>
              </a:rPr>
              <a:t>さん（</a:t>
            </a:r>
            <a:r>
              <a:rPr kumimoji="1" lang="ja-JP" altLang="en-US" sz="2200" b="1" dirty="0">
                <a:solidFill>
                  <a:srgbClr val="4C260F"/>
                </a:solidFill>
              </a:rPr>
              <a:t>月収平均</a:t>
            </a:r>
            <a:r>
              <a:rPr kumimoji="1" lang="ja-IT" altLang="en-US" sz="2200" b="1" dirty="0">
                <a:solidFill>
                  <a:srgbClr val="4C260F"/>
                </a:solidFill>
              </a:rPr>
              <a:t>３０万円）の場合</a:t>
            </a:r>
            <a:endParaRPr kumimoji="1" lang="en-US" altLang="ja-JP" sz="2200" b="1" dirty="0">
              <a:solidFill>
                <a:srgbClr val="4C260F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B4CD06-ECCC-5E62-849B-7A112B633D81}"/>
              </a:ext>
            </a:extLst>
          </p:cNvPr>
          <p:cNvSpPr txBox="1"/>
          <p:nvPr/>
        </p:nvSpPr>
        <p:spPr>
          <a:xfrm>
            <a:off x="766107" y="1347317"/>
            <a:ext cx="10343748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FFB5C4"/>
              </a:buClr>
              <a:buFont typeface="Wingdings" pitchFamily="2" charset="2"/>
              <a:buChar char="ü"/>
            </a:pPr>
            <a:r>
              <a:rPr lang="ja-JP" altLang="en-US" sz="2200" b="1" dirty="0">
                <a:solidFill>
                  <a:srgbClr val="F65948"/>
                </a:solidFill>
              </a:rPr>
              <a:t>給付金アシストを</a:t>
            </a:r>
            <a:r>
              <a:rPr lang="ja-IT" altLang="en-US" sz="2200" b="1" dirty="0">
                <a:solidFill>
                  <a:srgbClr val="F65948"/>
                </a:solidFill>
              </a:rPr>
              <a:t>利用</a:t>
            </a:r>
            <a:endParaRPr lang="en-US" altLang="ja-IT" sz="2200" b="1" dirty="0">
              <a:solidFill>
                <a:srgbClr val="F65948"/>
              </a:solidFill>
            </a:endParaRPr>
          </a:p>
          <a:p>
            <a:pPr marL="342900" indent="-342900">
              <a:spcBef>
                <a:spcPts val="400"/>
              </a:spcBef>
              <a:buClr>
                <a:srgbClr val="FFB5C4"/>
              </a:buClr>
              <a:buFont typeface="Wingdings" pitchFamily="2" charset="2"/>
              <a:buChar char="ü"/>
            </a:pPr>
            <a:r>
              <a:rPr lang="ja-IT" altLang="en-US" sz="2000" b="1" dirty="0">
                <a:solidFill>
                  <a:srgbClr val="F65948"/>
                </a:solidFill>
              </a:rPr>
              <a:t>社会保険</a:t>
            </a:r>
            <a:r>
              <a:rPr lang="en-US" altLang="ja-IT" sz="2000" b="1" dirty="0">
                <a:solidFill>
                  <a:srgbClr val="F65948"/>
                </a:solidFill>
              </a:rPr>
              <a:t>+</a:t>
            </a:r>
            <a:r>
              <a:rPr lang="ja-IT" altLang="en-US" sz="2000" b="1" dirty="0">
                <a:solidFill>
                  <a:srgbClr val="F65948"/>
                </a:solidFill>
              </a:rPr>
              <a:t>雇用保険（失業手当）</a:t>
            </a:r>
            <a:r>
              <a:rPr lang="ja-IT" altLang="en-US" sz="2000" b="1" dirty="0">
                <a:solidFill>
                  <a:srgbClr val="4C260F"/>
                </a:solidFill>
              </a:rPr>
              <a:t>を</a:t>
            </a:r>
            <a:r>
              <a:rPr lang="ja-IT" altLang="en-US" sz="2000" b="1" dirty="0">
                <a:solidFill>
                  <a:srgbClr val="F65948"/>
                </a:solidFill>
              </a:rPr>
              <a:t>２</a:t>
            </a:r>
            <a:r>
              <a:rPr lang="en-US" altLang="en-US" sz="2000" b="1" dirty="0">
                <a:solidFill>
                  <a:srgbClr val="F65948"/>
                </a:solidFill>
              </a:rPr>
              <a:t>8</a:t>
            </a:r>
            <a:r>
              <a:rPr lang="ja-IT" altLang="en-US" sz="2000" b="1" dirty="0">
                <a:solidFill>
                  <a:srgbClr val="F65948"/>
                </a:solidFill>
              </a:rPr>
              <a:t>ヶ月間</a:t>
            </a:r>
            <a:r>
              <a:rPr lang="ja-IT" altLang="en-US" sz="2000" b="1" dirty="0">
                <a:solidFill>
                  <a:srgbClr val="4C260F"/>
                </a:solidFill>
              </a:rPr>
              <a:t>受給した場合</a:t>
            </a:r>
            <a:endParaRPr lang="en-US" altLang="ja-IT" b="1" dirty="0">
              <a:solidFill>
                <a:srgbClr val="4C260F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A0A439-E1EC-2843-CC30-FCA77C6E0EE8}"/>
              </a:ext>
            </a:extLst>
          </p:cNvPr>
          <p:cNvSpPr txBox="1"/>
          <p:nvPr/>
        </p:nvSpPr>
        <p:spPr>
          <a:xfrm>
            <a:off x="751822" y="5741805"/>
            <a:ext cx="10343748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FFB5C4"/>
              </a:buClr>
              <a:buFont typeface="Wingdings" pitchFamily="2" charset="2"/>
              <a:buChar char="Ø"/>
            </a:pPr>
            <a:r>
              <a:rPr lang="en-US" altLang="en-US" sz="2000" b="1" dirty="0">
                <a:solidFill>
                  <a:srgbClr val="4C260F"/>
                </a:solidFill>
              </a:rPr>
              <a:t>28</a:t>
            </a:r>
            <a:r>
              <a:rPr lang="ja-IT" altLang="en-US" sz="2000" b="1" dirty="0">
                <a:solidFill>
                  <a:srgbClr val="4C260F"/>
                </a:solidFill>
              </a:rPr>
              <a:t>ヶ月間</a:t>
            </a:r>
            <a:r>
              <a:rPr lang="ja-IT" altLang="en-US" sz="2000" dirty="0">
                <a:solidFill>
                  <a:srgbClr val="4C260F"/>
                </a:solidFill>
              </a:rPr>
              <a:t>はお金の心配なし！</a:t>
            </a:r>
            <a:endParaRPr lang="en-US" altLang="ja-IT" sz="2200" dirty="0">
              <a:solidFill>
                <a:srgbClr val="F65948"/>
              </a:solidFill>
            </a:endParaRPr>
          </a:p>
          <a:p>
            <a:pPr marL="342900" indent="-342900">
              <a:spcBef>
                <a:spcPts val="400"/>
              </a:spcBef>
              <a:buClr>
                <a:srgbClr val="FFB5C4"/>
              </a:buClr>
              <a:buFont typeface="Wingdings" pitchFamily="2" charset="2"/>
              <a:buChar char="Ø"/>
            </a:pPr>
            <a:r>
              <a:rPr lang="ja-IT" altLang="en-US" sz="2000" b="1" dirty="0">
                <a:solidFill>
                  <a:srgbClr val="4C260F"/>
                </a:solidFill>
              </a:rPr>
              <a:t>静養</a:t>
            </a:r>
            <a:r>
              <a:rPr lang="ja-IT" altLang="en-US" sz="2000" dirty="0">
                <a:solidFill>
                  <a:srgbClr val="4C260F"/>
                </a:solidFill>
              </a:rPr>
              <a:t>の時間や自分のための</a:t>
            </a:r>
            <a:r>
              <a:rPr lang="ja-IT" altLang="en-US" sz="2000" b="1" dirty="0">
                <a:solidFill>
                  <a:srgbClr val="4C260F"/>
                </a:solidFill>
              </a:rPr>
              <a:t>時間が増える！</a:t>
            </a:r>
            <a:endParaRPr lang="en-US" altLang="ja-IT" sz="2000" b="1" dirty="0">
              <a:solidFill>
                <a:srgbClr val="4C260F"/>
              </a:solidFill>
            </a:endParaRPr>
          </a:p>
        </p:txBody>
      </p:sp>
      <p:sp>
        <p:nvSpPr>
          <p:cNvPr id="63" name="角丸四角形 62">
            <a:extLst>
              <a:ext uri="{FF2B5EF4-FFF2-40B4-BE49-F238E27FC236}">
                <a16:creationId xmlns:a16="http://schemas.microsoft.com/office/drawing/2014/main" id="{ED899724-B930-FB1A-C20F-F1863E689C04}"/>
              </a:ext>
            </a:extLst>
          </p:cNvPr>
          <p:cNvSpPr/>
          <p:nvPr/>
        </p:nvSpPr>
        <p:spPr>
          <a:xfrm>
            <a:off x="8201136" y="5851195"/>
            <a:ext cx="3314606" cy="6656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IT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合計</a:t>
            </a:r>
            <a:r>
              <a:rPr kumimoji="1"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530</a:t>
            </a:r>
            <a:r>
              <a:rPr kumimoji="1" lang="ja-IT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万円</a:t>
            </a:r>
            <a:r>
              <a:rPr kumimoji="1" lang="ja-IT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の受給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rgbClr val="FFC000"/>
                </a:glow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F80DFF0E-A5F8-3E49-A631-A1D010606CA7}"/>
              </a:ext>
            </a:extLst>
          </p:cNvPr>
          <p:cNvGrpSpPr/>
          <p:nvPr/>
        </p:nvGrpSpPr>
        <p:grpSpPr>
          <a:xfrm>
            <a:off x="667082" y="2296427"/>
            <a:ext cx="10848660" cy="3511542"/>
            <a:chOff x="667082" y="2292131"/>
            <a:chExt cx="10848660" cy="3511542"/>
          </a:xfrm>
        </p:grpSpPr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4B6FC88A-3E21-F2A7-9790-4376CFEADE1F}"/>
                </a:ext>
              </a:extLst>
            </p:cNvPr>
            <p:cNvSpPr/>
            <p:nvPr/>
          </p:nvSpPr>
          <p:spPr>
            <a:xfrm>
              <a:off x="667082" y="2333119"/>
              <a:ext cx="10848660" cy="3470554"/>
            </a:xfrm>
            <a:prstGeom prst="roundRect">
              <a:avLst>
                <a:gd name="adj" fmla="val 6221"/>
              </a:avLst>
            </a:prstGeom>
            <a:solidFill>
              <a:schemeClr val="bg1"/>
            </a:solidFill>
            <a:ln w="28575">
              <a:solidFill>
                <a:srgbClr val="FFB5C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433D542F-89F1-9EBB-CAE8-DAFC15172726}"/>
                </a:ext>
              </a:extLst>
            </p:cNvPr>
            <p:cNvCxnSpPr>
              <a:cxnSpLocks/>
            </p:cNvCxnSpPr>
            <p:nvPr/>
          </p:nvCxnSpPr>
          <p:spPr>
            <a:xfrm>
              <a:off x="2035279" y="4044340"/>
              <a:ext cx="9180000" cy="9487"/>
            </a:xfrm>
            <a:prstGeom prst="straightConnector1">
              <a:avLst/>
            </a:prstGeom>
            <a:ln w="19050">
              <a:solidFill>
                <a:srgbClr val="4C26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E3055D7-86E2-9636-20C5-A20DBD1B9502}"/>
                </a:ext>
              </a:extLst>
            </p:cNvPr>
            <p:cNvSpPr txBox="1"/>
            <p:nvPr/>
          </p:nvSpPr>
          <p:spPr>
            <a:xfrm>
              <a:off x="958648" y="2626633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３月末日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DE44A8C-D9E3-F923-43CC-4B0F775CADE2}"/>
                </a:ext>
              </a:extLst>
            </p:cNvPr>
            <p:cNvSpPr txBox="1"/>
            <p:nvPr/>
          </p:nvSpPr>
          <p:spPr>
            <a:xfrm>
              <a:off x="2114127" y="2620677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４月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BB9F504-BB60-EE1B-6AD6-31046F7222B5}"/>
                </a:ext>
              </a:extLst>
            </p:cNvPr>
            <p:cNvSpPr txBox="1"/>
            <p:nvPr/>
          </p:nvSpPr>
          <p:spPr>
            <a:xfrm>
              <a:off x="3269606" y="2623655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５月末頃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15558AB-5EEC-B775-5623-C69843518189}"/>
                </a:ext>
              </a:extLst>
            </p:cNvPr>
            <p:cNvSpPr txBox="1"/>
            <p:nvPr/>
          </p:nvSpPr>
          <p:spPr>
            <a:xfrm>
              <a:off x="4425085" y="2620677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６月末頃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B9A8299-D20D-7B52-F89D-A8EB7999701D}"/>
                </a:ext>
              </a:extLst>
            </p:cNvPr>
            <p:cNvSpPr txBox="1"/>
            <p:nvPr/>
          </p:nvSpPr>
          <p:spPr>
            <a:xfrm>
              <a:off x="5580564" y="2626633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・・・・・・・・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9753151-93DE-1F2A-753C-7AABAFB9E261}"/>
                </a:ext>
              </a:extLst>
            </p:cNvPr>
            <p:cNvSpPr txBox="1"/>
            <p:nvPr/>
          </p:nvSpPr>
          <p:spPr>
            <a:xfrm>
              <a:off x="6736043" y="2384708"/>
              <a:ext cx="1061884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翌年</a:t>
              </a:r>
              <a:endParaRPr lang="en-US" altLang="ja-IT" sz="1400" b="1" dirty="0">
                <a:solidFill>
                  <a:srgbClr val="4C260F"/>
                </a:solidFill>
              </a:endParaRPr>
            </a:p>
            <a:p>
              <a:pPr algn="ctr"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１０月末頃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3103D6C-56CE-1747-0865-86FA68ED491B}"/>
                </a:ext>
              </a:extLst>
            </p:cNvPr>
            <p:cNvSpPr txBox="1"/>
            <p:nvPr/>
          </p:nvSpPr>
          <p:spPr>
            <a:xfrm>
              <a:off x="7891522" y="2614720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１１月末頃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110FE04-A5C4-8382-29E9-F2799F654169}"/>
                </a:ext>
              </a:extLst>
            </p:cNvPr>
            <p:cNvSpPr txBox="1"/>
            <p:nvPr/>
          </p:nvSpPr>
          <p:spPr>
            <a:xfrm>
              <a:off x="9047001" y="2620676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１２月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D2CF2BA4-5E17-AB1E-6013-60ABC8307A51}"/>
                </a:ext>
              </a:extLst>
            </p:cNvPr>
            <p:cNvSpPr txBox="1"/>
            <p:nvPr/>
          </p:nvSpPr>
          <p:spPr>
            <a:xfrm>
              <a:off x="10202482" y="2623656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１月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ADB76FAD-B5BF-42E1-A720-615A20A91648}"/>
                </a:ext>
              </a:extLst>
            </p:cNvPr>
            <p:cNvCxnSpPr>
              <a:cxnSpLocks/>
            </p:cNvCxnSpPr>
            <p:nvPr/>
          </p:nvCxnSpPr>
          <p:spPr>
            <a:xfrm>
              <a:off x="958645" y="2978504"/>
              <a:ext cx="1015121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グラフィックス 20" descr="慈善 単色塗りつぶし">
              <a:extLst>
                <a:ext uri="{FF2B5EF4-FFF2-40B4-BE49-F238E27FC236}">
                  <a16:creationId xmlns:a16="http://schemas.microsoft.com/office/drawing/2014/main" id="{25C6E464-4773-B22B-A00E-326343CC4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622482" y="2295242"/>
              <a:ext cx="363069" cy="363069"/>
            </a:xfrm>
            <a:prstGeom prst="rect">
              <a:avLst/>
            </a:prstGeom>
            <a:effectLst/>
          </p:spPr>
        </p:pic>
        <p:pic>
          <p:nvPicPr>
            <p:cNvPr id="22" name="グラフィックス 21" descr="慈善 単色塗りつぶし">
              <a:extLst>
                <a:ext uri="{FF2B5EF4-FFF2-40B4-BE49-F238E27FC236}">
                  <a16:creationId xmlns:a16="http://schemas.microsoft.com/office/drawing/2014/main" id="{A0DCCDDD-3942-8029-4147-6F69F8B51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794397" y="2295242"/>
              <a:ext cx="363069" cy="363069"/>
            </a:xfrm>
            <a:prstGeom prst="rect">
              <a:avLst/>
            </a:prstGeom>
            <a:effectLst/>
          </p:spPr>
        </p:pic>
        <p:pic>
          <p:nvPicPr>
            <p:cNvPr id="23" name="グラフィックス 22" descr="慈善 単色塗りつぶし">
              <a:extLst>
                <a:ext uri="{FF2B5EF4-FFF2-40B4-BE49-F238E27FC236}">
                  <a16:creationId xmlns:a16="http://schemas.microsoft.com/office/drawing/2014/main" id="{4397B0B8-41A5-7D20-E492-9729EF815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214501" y="2300929"/>
              <a:ext cx="363069" cy="363069"/>
            </a:xfrm>
            <a:prstGeom prst="rect">
              <a:avLst/>
            </a:prstGeom>
            <a:effectLst/>
          </p:spPr>
        </p:pic>
        <p:sp>
          <p:nvSpPr>
            <p:cNvPr id="24" name="円/楕円 23">
              <a:extLst>
                <a:ext uri="{FF2B5EF4-FFF2-40B4-BE49-F238E27FC236}">
                  <a16:creationId xmlns:a16="http://schemas.microsoft.com/office/drawing/2014/main" id="{712E2D61-BF98-9C8E-8E95-2DEAC81632B3}"/>
                </a:ext>
              </a:extLst>
            </p:cNvPr>
            <p:cNvSpPr/>
            <p:nvPr/>
          </p:nvSpPr>
          <p:spPr>
            <a:xfrm>
              <a:off x="965796" y="3494850"/>
              <a:ext cx="1069484" cy="1069484"/>
            </a:xfrm>
            <a:prstGeom prst="ellipse">
              <a:avLst/>
            </a:prstGeom>
            <a:solidFill>
              <a:srgbClr val="FFB5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ja-IT" altLang="en-US" b="1" dirty="0"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退職日</a:t>
              </a:r>
              <a:endParaRPr kumimoji="1" lang="ja-JP" altLang="en-US" b="1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28" name="円/楕円 27">
              <a:extLst>
                <a:ext uri="{FF2B5EF4-FFF2-40B4-BE49-F238E27FC236}">
                  <a16:creationId xmlns:a16="http://schemas.microsoft.com/office/drawing/2014/main" id="{7160F572-65AB-CADA-B635-5A9AE42C80B4}"/>
                </a:ext>
              </a:extLst>
            </p:cNvPr>
            <p:cNvSpPr/>
            <p:nvPr/>
          </p:nvSpPr>
          <p:spPr>
            <a:xfrm>
              <a:off x="10473823" y="3768014"/>
              <a:ext cx="533930" cy="5339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>
              <a:extLst>
                <a:ext uri="{FF2B5EF4-FFF2-40B4-BE49-F238E27FC236}">
                  <a16:creationId xmlns:a16="http://schemas.microsoft.com/office/drawing/2014/main" id="{E1BA16A8-CB45-43D3-4562-54D8E0092F4B}"/>
                </a:ext>
              </a:extLst>
            </p:cNvPr>
            <p:cNvSpPr/>
            <p:nvPr/>
          </p:nvSpPr>
          <p:spPr>
            <a:xfrm>
              <a:off x="2445167" y="3836414"/>
              <a:ext cx="396201" cy="39620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ja-IT" altLang="en-US" dirty="0"/>
                <a:t>✖️</a:t>
              </a:r>
              <a:endParaRPr kumimoji="1" lang="ja-JP" altLang="en-US"/>
            </a:p>
          </p:txBody>
        </p:sp>
        <p:sp>
          <p:nvSpPr>
            <p:cNvPr id="32" name="円/楕円 31">
              <a:extLst>
                <a:ext uri="{FF2B5EF4-FFF2-40B4-BE49-F238E27FC236}">
                  <a16:creationId xmlns:a16="http://schemas.microsoft.com/office/drawing/2014/main" id="{8777E551-BBAD-B042-04AE-7A3449E0FDE5}"/>
                </a:ext>
              </a:extLst>
            </p:cNvPr>
            <p:cNvSpPr/>
            <p:nvPr/>
          </p:nvSpPr>
          <p:spPr>
            <a:xfrm>
              <a:off x="9310978" y="3762203"/>
              <a:ext cx="533930" cy="5339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CF0F5680-73B1-A635-041F-3BD901878EF7}"/>
                </a:ext>
              </a:extLst>
            </p:cNvPr>
            <p:cNvGrpSpPr/>
            <p:nvPr/>
          </p:nvGrpSpPr>
          <p:grpSpPr>
            <a:xfrm>
              <a:off x="3214083" y="3458275"/>
              <a:ext cx="1179872" cy="1101068"/>
              <a:chOff x="5544327" y="3546763"/>
              <a:chExt cx="1179872" cy="1101068"/>
            </a:xfrm>
          </p:grpSpPr>
          <p:sp>
            <p:nvSpPr>
              <p:cNvPr id="27" name="円/楕円 26">
                <a:extLst>
                  <a:ext uri="{FF2B5EF4-FFF2-40B4-BE49-F238E27FC236}">
                    <a16:creationId xmlns:a16="http://schemas.microsoft.com/office/drawing/2014/main" id="{76ADC34F-FB59-EB10-AE7A-9CB95097D508}"/>
                  </a:ext>
                </a:extLst>
              </p:cNvPr>
              <p:cNvSpPr/>
              <p:nvPr/>
            </p:nvSpPr>
            <p:spPr>
              <a:xfrm>
                <a:off x="5599521" y="3578347"/>
                <a:ext cx="1069484" cy="106948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68E30222-CE9D-0494-0F4C-E8FC35B7675C}"/>
                  </a:ext>
                </a:extLst>
              </p:cNvPr>
              <p:cNvSpPr txBox="1"/>
              <p:nvPr/>
            </p:nvSpPr>
            <p:spPr>
              <a:xfrm>
                <a:off x="5544327" y="3546763"/>
                <a:ext cx="1179872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en-US" altLang="en-US" sz="1500" b="1" dirty="0">
                    <a:solidFill>
                      <a:srgbClr val="4C260F"/>
                    </a:solidFill>
                  </a:rPr>
                  <a:t>4</a:t>
                </a:r>
                <a:r>
                  <a:rPr lang="ja-IT" altLang="en-US" sz="1500" b="1" dirty="0">
                    <a:solidFill>
                      <a:srgbClr val="4C260F"/>
                    </a:solidFill>
                  </a:rPr>
                  <a:t>月分の</a:t>
                </a:r>
                <a:endParaRPr lang="en-US" altLang="ja-IT" sz="1500" b="1" dirty="0">
                  <a:solidFill>
                    <a:srgbClr val="4C260F"/>
                  </a:solidFill>
                </a:endParaRPr>
              </a:p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JP" altLang="en-US" sz="1500" b="1" dirty="0">
                    <a:solidFill>
                      <a:srgbClr val="4C260F"/>
                    </a:solidFill>
                  </a:rPr>
                  <a:t>傷病手当金</a:t>
                </a:r>
                <a:endParaRPr lang="en-US" altLang="ja-IT" sz="1500" b="1" dirty="0">
                  <a:solidFill>
                    <a:srgbClr val="4C260F"/>
                  </a:solidFill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F57E41D-864E-6D16-6746-CADB8B5C0CF5}"/>
                  </a:ext>
                </a:extLst>
              </p:cNvPr>
              <p:cNvSpPr txBox="1"/>
              <p:nvPr/>
            </p:nvSpPr>
            <p:spPr>
              <a:xfrm>
                <a:off x="5544327" y="4336468"/>
                <a:ext cx="11798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IT" altLang="en-US" sz="1400" dirty="0">
                    <a:solidFill>
                      <a:srgbClr val="4C260F"/>
                    </a:solidFill>
                  </a:rPr>
                  <a:t>２０万円</a:t>
                </a:r>
                <a:endParaRPr lang="en-US" altLang="ja-IT" sz="1400" dirty="0">
                  <a:solidFill>
                    <a:srgbClr val="4C260F"/>
                  </a:solidFill>
                </a:endParaRPr>
              </a:p>
            </p:txBody>
          </p:sp>
          <p:pic>
            <p:nvPicPr>
              <p:cNvPr id="46" name="グラフィックス 45" descr="慈善 単色塗りつぶし">
                <a:extLst>
                  <a:ext uri="{FF2B5EF4-FFF2-40B4-BE49-F238E27FC236}">
                    <a16:creationId xmlns:a16="http://schemas.microsoft.com/office/drawing/2014/main" id="{AE25CE22-2DAE-CFDD-D3B2-BACD33F1B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5951539" y="4083598"/>
                <a:ext cx="363069" cy="3630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8E8876D8-A598-AAB6-B4CF-3AA0CE8E9B70}"/>
                </a:ext>
              </a:extLst>
            </p:cNvPr>
            <p:cNvGrpSpPr/>
            <p:nvPr/>
          </p:nvGrpSpPr>
          <p:grpSpPr>
            <a:xfrm>
              <a:off x="4371643" y="3458275"/>
              <a:ext cx="1179872" cy="1112230"/>
              <a:chOff x="6687139" y="3546763"/>
              <a:chExt cx="1179872" cy="1112230"/>
            </a:xfrm>
          </p:grpSpPr>
          <p:sp>
            <p:nvSpPr>
              <p:cNvPr id="26" name="円/楕円 25">
                <a:extLst>
                  <a:ext uri="{FF2B5EF4-FFF2-40B4-BE49-F238E27FC236}">
                    <a16:creationId xmlns:a16="http://schemas.microsoft.com/office/drawing/2014/main" id="{A00C99DF-A0FF-740B-AC86-89E0E07B4FD2}"/>
                  </a:ext>
                </a:extLst>
              </p:cNvPr>
              <p:cNvSpPr/>
              <p:nvPr/>
            </p:nvSpPr>
            <p:spPr>
              <a:xfrm>
                <a:off x="6730407" y="3578347"/>
                <a:ext cx="1069484" cy="106948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4DCC0E2-81B1-A4BB-3959-9379ED32B55E}"/>
                  </a:ext>
                </a:extLst>
              </p:cNvPr>
              <p:cNvSpPr txBox="1"/>
              <p:nvPr/>
            </p:nvSpPr>
            <p:spPr>
              <a:xfrm>
                <a:off x="6687139" y="3546763"/>
                <a:ext cx="1179872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en-US" altLang="en-US" sz="1500" b="1" dirty="0">
                    <a:solidFill>
                      <a:srgbClr val="4C260F"/>
                    </a:solidFill>
                  </a:rPr>
                  <a:t>5</a:t>
                </a:r>
                <a:r>
                  <a:rPr lang="ja-JP" altLang="en-US" sz="1500" b="1" dirty="0">
                    <a:solidFill>
                      <a:srgbClr val="4C260F"/>
                    </a:solidFill>
                  </a:rPr>
                  <a:t>月</a:t>
                </a:r>
                <a:r>
                  <a:rPr lang="ja-IT" altLang="en-US" sz="1500" b="1" dirty="0">
                    <a:solidFill>
                      <a:srgbClr val="4C260F"/>
                    </a:solidFill>
                  </a:rPr>
                  <a:t>分の</a:t>
                </a:r>
                <a:endParaRPr lang="en-US" altLang="ja-IT" sz="1500" b="1" dirty="0">
                  <a:solidFill>
                    <a:srgbClr val="4C260F"/>
                  </a:solidFill>
                </a:endParaRPr>
              </a:p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JP" altLang="en-US" sz="1500" b="1" dirty="0">
                    <a:solidFill>
                      <a:srgbClr val="4C260F"/>
                    </a:solidFill>
                  </a:rPr>
                  <a:t>傷病手当金</a:t>
                </a:r>
                <a:endParaRPr lang="en-US" altLang="ja-IT" sz="1500" b="1" dirty="0">
                  <a:solidFill>
                    <a:srgbClr val="4C260F"/>
                  </a:solidFill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13A5909D-1B16-3074-81A3-019216932476}"/>
                  </a:ext>
                </a:extLst>
              </p:cNvPr>
              <p:cNvSpPr txBox="1"/>
              <p:nvPr/>
            </p:nvSpPr>
            <p:spPr>
              <a:xfrm>
                <a:off x="6687139" y="4351216"/>
                <a:ext cx="11798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IT" altLang="en-US" sz="1400" dirty="0">
                    <a:solidFill>
                      <a:srgbClr val="4C260F"/>
                    </a:solidFill>
                  </a:rPr>
                  <a:t>２０万円</a:t>
                </a:r>
                <a:endParaRPr lang="en-US" altLang="ja-IT" sz="1400" dirty="0">
                  <a:solidFill>
                    <a:srgbClr val="4C260F"/>
                  </a:solidFill>
                </a:endParaRPr>
              </a:p>
            </p:txBody>
          </p:sp>
          <p:pic>
            <p:nvPicPr>
              <p:cNvPr id="47" name="グラフィックス 46" descr="慈善 単色塗りつぶし">
                <a:extLst>
                  <a:ext uri="{FF2B5EF4-FFF2-40B4-BE49-F238E27FC236}">
                    <a16:creationId xmlns:a16="http://schemas.microsoft.com/office/drawing/2014/main" id="{26DE1E71-49FD-D324-7070-90F93FC81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7123454" y="4083598"/>
                <a:ext cx="363069" cy="3630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66682181-314A-0FB5-3894-016183229F7D}"/>
                </a:ext>
              </a:extLst>
            </p:cNvPr>
            <p:cNvGrpSpPr/>
            <p:nvPr/>
          </p:nvGrpSpPr>
          <p:grpSpPr>
            <a:xfrm>
              <a:off x="7805526" y="3467273"/>
              <a:ext cx="1179872" cy="1404379"/>
              <a:chOff x="7805526" y="3555761"/>
              <a:chExt cx="1179872" cy="1404379"/>
            </a:xfrm>
          </p:grpSpPr>
          <p:sp>
            <p:nvSpPr>
              <p:cNvPr id="25" name="円/楕円 24">
                <a:extLst>
                  <a:ext uri="{FF2B5EF4-FFF2-40B4-BE49-F238E27FC236}">
                    <a16:creationId xmlns:a16="http://schemas.microsoft.com/office/drawing/2014/main" id="{8C0E6E52-3827-7681-CBE2-138F1CB6BED1}"/>
                  </a:ext>
                </a:extLst>
              </p:cNvPr>
              <p:cNvSpPr/>
              <p:nvPr/>
            </p:nvSpPr>
            <p:spPr>
              <a:xfrm>
                <a:off x="7861293" y="3588260"/>
                <a:ext cx="1069484" cy="1069484"/>
              </a:xfrm>
              <a:prstGeom prst="ellipse">
                <a:avLst/>
              </a:prstGeom>
              <a:solidFill>
                <a:srgbClr val="A3CF5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C21317B-C09C-8355-087B-5DE245188F91}"/>
                  </a:ext>
                </a:extLst>
              </p:cNvPr>
              <p:cNvSpPr txBox="1"/>
              <p:nvPr/>
            </p:nvSpPr>
            <p:spPr>
              <a:xfrm>
                <a:off x="7805526" y="3555761"/>
                <a:ext cx="11798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JP" altLang="en-US" sz="1600" b="1" dirty="0">
                    <a:solidFill>
                      <a:srgbClr val="4C260F"/>
                    </a:solidFill>
                  </a:rPr>
                  <a:t>失業手当の申請＋</a:t>
                </a:r>
                <a:br>
                  <a:rPr lang="en-US" altLang="ja-JP" sz="1600" b="1" dirty="0">
                    <a:solidFill>
                      <a:srgbClr val="4C260F"/>
                    </a:solidFill>
                  </a:rPr>
                </a:br>
                <a:r>
                  <a:rPr lang="ja-JP" altLang="en-US" sz="1600" b="1" dirty="0">
                    <a:solidFill>
                      <a:srgbClr val="4C260F"/>
                    </a:solidFill>
                  </a:rPr>
                  <a:t>１０月分傷病手当金</a:t>
                </a:r>
                <a:endParaRPr lang="en-US" altLang="ja-IT" sz="1600" b="1" dirty="0">
                  <a:solidFill>
                    <a:srgbClr val="4C260F"/>
                  </a:solidFill>
                </a:endParaRPr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53ABC13-999B-4F81-838B-5066572BDECF}"/>
                  </a:ext>
                </a:extLst>
              </p:cNvPr>
              <p:cNvSpPr txBox="1"/>
              <p:nvPr/>
            </p:nvSpPr>
            <p:spPr>
              <a:xfrm>
                <a:off x="7805526" y="4360214"/>
                <a:ext cx="11798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endParaRPr lang="en-US" altLang="ja-IT" sz="1400" dirty="0">
                  <a:solidFill>
                    <a:srgbClr val="4C260F"/>
                  </a:solidFill>
                </a:endParaRPr>
              </a:p>
            </p:txBody>
          </p:sp>
          <p:pic>
            <p:nvPicPr>
              <p:cNvPr id="49" name="グラフィックス 48" descr="慈善 単色塗りつぶし">
                <a:extLst>
                  <a:ext uri="{FF2B5EF4-FFF2-40B4-BE49-F238E27FC236}">
                    <a16:creationId xmlns:a16="http://schemas.microsoft.com/office/drawing/2014/main" id="{DDA2012F-6AA4-1BC9-0514-E1B1302BC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8268877" y="4597071"/>
                <a:ext cx="363069" cy="3630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6006EA92-3467-FB7D-8225-6BC4A111B3CD}"/>
                </a:ext>
              </a:extLst>
            </p:cNvPr>
            <p:cNvSpPr txBox="1"/>
            <p:nvPr/>
          </p:nvSpPr>
          <p:spPr>
            <a:xfrm>
              <a:off x="2053414" y="4255250"/>
              <a:ext cx="1179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収入なし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17310A59-8BCA-F496-0203-614904A96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5280" y="5144192"/>
              <a:ext cx="5770246" cy="0"/>
            </a:xfrm>
            <a:prstGeom prst="straightConnector1">
              <a:avLst/>
            </a:prstGeom>
            <a:ln w="95250">
              <a:solidFill>
                <a:srgbClr val="FFB5C4"/>
              </a:solidFill>
              <a:prstDash val="solid"/>
              <a:headEnd type="triangl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E69F9AF9-A8A5-5148-5BA1-382B6E7CF462}"/>
                </a:ext>
              </a:extLst>
            </p:cNvPr>
            <p:cNvSpPr txBox="1"/>
            <p:nvPr/>
          </p:nvSpPr>
          <p:spPr>
            <a:xfrm>
              <a:off x="4279300" y="5003418"/>
              <a:ext cx="11798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１８ヶ月間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FEAD9CF7-0360-7E53-D206-65024DBBEE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1522" y="5149938"/>
              <a:ext cx="3016291" cy="0"/>
            </a:xfrm>
            <a:prstGeom prst="straightConnector1">
              <a:avLst/>
            </a:prstGeom>
            <a:ln w="95250">
              <a:solidFill>
                <a:srgbClr val="FFC000"/>
              </a:solidFill>
              <a:prstDash val="solid"/>
              <a:headEnd type="non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2887F068-EC96-E15A-8C21-3F4CC95E835F}"/>
                </a:ext>
              </a:extLst>
            </p:cNvPr>
            <p:cNvSpPr txBox="1"/>
            <p:nvPr/>
          </p:nvSpPr>
          <p:spPr>
            <a:xfrm>
              <a:off x="8878399" y="4861398"/>
              <a:ext cx="1017753" cy="5745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JP" altLang="en-US" sz="1400" b="1" dirty="0">
                  <a:solidFill>
                    <a:srgbClr val="4C260F"/>
                  </a:solidFill>
                </a:rPr>
                <a:t>最大で</a:t>
              </a:r>
              <a:endParaRPr lang="en-US" altLang="ja-IT" sz="1400" b="1" dirty="0">
                <a:solidFill>
                  <a:srgbClr val="4C260F"/>
                </a:solidFill>
              </a:endParaRPr>
            </a:p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en-US" altLang="en-US" sz="1400" b="1" dirty="0">
                  <a:solidFill>
                    <a:srgbClr val="4C260F"/>
                  </a:solidFill>
                </a:rPr>
                <a:t>10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ヶ月間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pic>
          <p:nvPicPr>
            <p:cNvPr id="2" name="グラフィックス 1" descr="慈善 単色塗りつぶし">
              <a:extLst>
                <a:ext uri="{FF2B5EF4-FFF2-40B4-BE49-F238E27FC236}">
                  <a16:creationId xmlns:a16="http://schemas.microsoft.com/office/drawing/2014/main" id="{B4B86092-0661-4BA8-8BA4-93CD133F3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396870" y="2292131"/>
              <a:ext cx="363069" cy="363069"/>
            </a:xfrm>
            <a:prstGeom prst="rect">
              <a:avLst/>
            </a:prstGeom>
            <a:effectLst/>
          </p:spPr>
        </p:pic>
        <p:pic>
          <p:nvPicPr>
            <p:cNvPr id="4" name="グラフィックス 3" descr="慈善 単色塗りつぶし">
              <a:extLst>
                <a:ext uri="{FF2B5EF4-FFF2-40B4-BE49-F238E27FC236}">
                  <a16:creationId xmlns:a16="http://schemas.microsoft.com/office/drawing/2014/main" id="{B921306C-5161-986B-115C-E04919445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553705" y="2298056"/>
              <a:ext cx="363069" cy="363069"/>
            </a:xfrm>
            <a:prstGeom prst="rect">
              <a:avLst/>
            </a:prstGeom>
            <a:effectLst/>
          </p:spPr>
        </p:pic>
        <p:pic>
          <p:nvPicPr>
            <p:cNvPr id="18" name="グラフィックス 17" descr="慈善 単色塗りつぶし">
              <a:extLst>
                <a:ext uri="{FF2B5EF4-FFF2-40B4-BE49-F238E27FC236}">
                  <a16:creationId xmlns:a16="http://schemas.microsoft.com/office/drawing/2014/main" id="{01F38C62-7D86-CB50-EDEF-FB561EECA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684616" y="2292131"/>
              <a:ext cx="363069" cy="363069"/>
            </a:xfrm>
            <a:prstGeom prst="rect">
              <a:avLst/>
            </a:prstGeom>
            <a:effectLst/>
          </p:spPr>
        </p:pic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137C50FC-4A29-0E91-15ED-EDCF727E7854}"/>
                </a:ext>
              </a:extLst>
            </p:cNvPr>
            <p:cNvSpPr/>
            <p:nvPr/>
          </p:nvSpPr>
          <p:spPr>
            <a:xfrm>
              <a:off x="5606786" y="3926685"/>
              <a:ext cx="237756" cy="2377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>
              <a:extLst>
                <a:ext uri="{FF2B5EF4-FFF2-40B4-BE49-F238E27FC236}">
                  <a16:creationId xmlns:a16="http://schemas.microsoft.com/office/drawing/2014/main" id="{5A6AC737-0A21-FE4C-7653-71DBF85CD78A}"/>
                </a:ext>
              </a:extLst>
            </p:cNvPr>
            <p:cNvSpPr/>
            <p:nvPr/>
          </p:nvSpPr>
          <p:spPr>
            <a:xfrm>
              <a:off x="5992638" y="3929967"/>
              <a:ext cx="237756" cy="2377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>
              <a:extLst>
                <a:ext uri="{FF2B5EF4-FFF2-40B4-BE49-F238E27FC236}">
                  <a16:creationId xmlns:a16="http://schemas.microsoft.com/office/drawing/2014/main" id="{BFF6ABDE-1E92-CEFF-D04C-CFC79522A706}"/>
                </a:ext>
              </a:extLst>
            </p:cNvPr>
            <p:cNvSpPr/>
            <p:nvPr/>
          </p:nvSpPr>
          <p:spPr>
            <a:xfrm>
              <a:off x="6378490" y="3932791"/>
              <a:ext cx="237756" cy="2377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/>
            </a:p>
          </p:txBody>
        </p: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672B8710-3280-38D4-85A8-D42657837CD8}"/>
                </a:ext>
              </a:extLst>
            </p:cNvPr>
            <p:cNvGrpSpPr/>
            <p:nvPr/>
          </p:nvGrpSpPr>
          <p:grpSpPr>
            <a:xfrm>
              <a:off x="6675192" y="3443527"/>
              <a:ext cx="1179872" cy="1112230"/>
              <a:chOff x="7805526" y="3555761"/>
              <a:chExt cx="1179872" cy="1112230"/>
            </a:xfrm>
          </p:grpSpPr>
          <p:sp>
            <p:nvSpPr>
              <p:cNvPr id="43" name="円/楕円 42">
                <a:extLst>
                  <a:ext uri="{FF2B5EF4-FFF2-40B4-BE49-F238E27FC236}">
                    <a16:creationId xmlns:a16="http://schemas.microsoft.com/office/drawing/2014/main" id="{64E690CF-48BE-2274-BEE9-C1FFAF5A3EF0}"/>
                  </a:ext>
                </a:extLst>
              </p:cNvPr>
              <p:cNvSpPr/>
              <p:nvPr/>
            </p:nvSpPr>
            <p:spPr>
              <a:xfrm>
                <a:off x="7861293" y="3588260"/>
                <a:ext cx="1069484" cy="106948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2CBC576A-9147-2C1F-7FA8-3B5419F60ACC}"/>
                  </a:ext>
                </a:extLst>
              </p:cNvPr>
              <p:cNvSpPr txBox="1"/>
              <p:nvPr/>
            </p:nvSpPr>
            <p:spPr>
              <a:xfrm>
                <a:off x="7805526" y="3555761"/>
                <a:ext cx="1179872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JP" altLang="en-US" sz="1500" b="1" dirty="0">
                    <a:solidFill>
                      <a:srgbClr val="4C260F"/>
                    </a:solidFill>
                  </a:rPr>
                  <a:t>９</a:t>
                </a:r>
                <a:r>
                  <a:rPr lang="ja-IT" altLang="en-US" sz="1500" b="1" dirty="0">
                    <a:solidFill>
                      <a:srgbClr val="4C260F"/>
                    </a:solidFill>
                  </a:rPr>
                  <a:t>月分の</a:t>
                </a:r>
                <a:endParaRPr lang="en-US" altLang="ja-IT" sz="1500" b="1" dirty="0">
                  <a:solidFill>
                    <a:srgbClr val="4C260F"/>
                  </a:solidFill>
                </a:endParaRPr>
              </a:p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JP" altLang="en-US" sz="1500" b="1" dirty="0">
                    <a:solidFill>
                      <a:srgbClr val="4C260F"/>
                    </a:solidFill>
                  </a:rPr>
                  <a:t>傷病手当金</a:t>
                </a:r>
                <a:endParaRPr lang="en-US" altLang="ja-IT" sz="1500" b="1" dirty="0">
                  <a:solidFill>
                    <a:srgbClr val="4C260F"/>
                  </a:solidFill>
                </a:endParaRP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42B132D-57ED-140A-A218-3977513C69E3}"/>
                  </a:ext>
                </a:extLst>
              </p:cNvPr>
              <p:cNvSpPr txBox="1"/>
              <p:nvPr/>
            </p:nvSpPr>
            <p:spPr>
              <a:xfrm>
                <a:off x="7805526" y="4360214"/>
                <a:ext cx="11798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IT" altLang="en-US" sz="1400" dirty="0">
                    <a:solidFill>
                      <a:srgbClr val="4C260F"/>
                    </a:solidFill>
                  </a:rPr>
                  <a:t>２０万円</a:t>
                </a:r>
                <a:endParaRPr lang="en-US" altLang="ja-IT" sz="1400" dirty="0">
                  <a:solidFill>
                    <a:srgbClr val="4C260F"/>
                  </a:solidFill>
                </a:endParaRPr>
              </a:p>
            </p:txBody>
          </p:sp>
          <p:pic>
            <p:nvPicPr>
              <p:cNvPr id="48" name="グラフィックス 47" descr="慈善 単色塗りつぶし">
                <a:extLst>
                  <a:ext uri="{FF2B5EF4-FFF2-40B4-BE49-F238E27FC236}">
                    <a16:creationId xmlns:a16="http://schemas.microsoft.com/office/drawing/2014/main" id="{622683B0-6ADD-F0DE-0746-CE7115755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8213311" y="4089285"/>
                <a:ext cx="363069" cy="3630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54" name="グラフィックス 53" descr="慈善 単色塗りつぶし">
              <a:extLst>
                <a:ext uri="{FF2B5EF4-FFF2-40B4-BE49-F238E27FC236}">
                  <a16:creationId xmlns:a16="http://schemas.microsoft.com/office/drawing/2014/main" id="{64A39A5F-20D5-5A38-580B-D1871CDF9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403124" y="3849229"/>
              <a:ext cx="363069" cy="3630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グラフィックス 55" descr="慈善 単色塗りつぶし">
              <a:extLst>
                <a:ext uri="{FF2B5EF4-FFF2-40B4-BE49-F238E27FC236}">
                  <a16:creationId xmlns:a16="http://schemas.microsoft.com/office/drawing/2014/main" id="{F33C3AAC-4B23-7269-25D8-5152A01A6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0566913" y="3852579"/>
              <a:ext cx="363069" cy="3630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6B4577A0-E72F-5F7E-1169-4AD31A8E56D1}"/>
                </a:ext>
              </a:extLst>
            </p:cNvPr>
            <p:cNvSpPr txBox="1"/>
            <p:nvPr/>
          </p:nvSpPr>
          <p:spPr>
            <a:xfrm>
              <a:off x="9008237" y="4276896"/>
              <a:ext cx="11798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JP" altLang="en-US" sz="1400" dirty="0">
                  <a:solidFill>
                    <a:srgbClr val="4C260F"/>
                  </a:solidFill>
                </a:rPr>
                <a:t>一か月分の失業手当</a:t>
              </a:r>
              <a:r>
                <a:rPr lang="ja-IT" altLang="en-US" sz="1400" dirty="0">
                  <a:solidFill>
                    <a:srgbClr val="4C260F"/>
                  </a:solidFill>
                </a:rPr>
                <a:t>１７万円</a:t>
              </a:r>
              <a:endParaRPr lang="en-US" altLang="ja-IT" sz="1400" dirty="0">
                <a:solidFill>
                  <a:srgbClr val="4C260F"/>
                </a:solidFill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D17B114B-3B21-39DD-8231-5592C6C3ACB2}"/>
                </a:ext>
              </a:extLst>
            </p:cNvPr>
            <p:cNvSpPr txBox="1"/>
            <p:nvPr/>
          </p:nvSpPr>
          <p:spPr>
            <a:xfrm>
              <a:off x="10169048" y="4276895"/>
              <a:ext cx="1179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dirty="0">
                  <a:solidFill>
                    <a:srgbClr val="4C260F"/>
                  </a:solidFill>
                </a:rPr>
                <a:t>１７万円</a:t>
              </a:r>
              <a:endParaRPr lang="en-US" altLang="ja-IT" sz="1400" dirty="0">
                <a:solidFill>
                  <a:srgbClr val="4C260F"/>
                </a:solidFill>
              </a:endParaRPr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E66962A8-2419-E4C5-54FB-7901246B718A}"/>
              </a:ext>
            </a:extLst>
          </p:cNvPr>
          <p:cNvGrpSpPr/>
          <p:nvPr/>
        </p:nvGrpSpPr>
        <p:grpSpPr>
          <a:xfrm>
            <a:off x="9448604" y="1040197"/>
            <a:ext cx="1442784" cy="956692"/>
            <a:chOff x="10306035" y="1020516"/>
            <a:chExt cx="1442784" cy="956692"/>
          </a:xfrm>
        </p:grpSpPr>
        <p:sp>
          <p:nvSpPr>
            <p:cNvPr id="67" name="メモ 66">
              <a:extLst>
                <a:ext uri="{FF2B5EF4-FFF2-40B4-BE49-F238E27FC236}">
                  <a16:creationId xmlns:a16="http://schemas.microsoft.com/office/drawing/2014/main" id="{9C001CEA-FE26-1C7D-F4E1-1957B3E20224}"/>
                </a:ext>
              </a:extLst>
            </p:cNvPr>
            <p:cNvSpPr/>
            <p:nvPr/>
          </p:nvSpPr>
          <p:spPr>
            <a:xfrm rot="1054941" flipH="1">
              <a:off x="10306035" y="1020516"/>
              <a:ext cx="1442784" cy="956692"/>
            </a:xfrm>
            <a:prstGeom prst="foldedCorner">
              <a:avLst>
                <a:gd name="adj" fmla="val 31579"/>
              </a:avLst>
            </a:prstGeom>
            <a:solidFill>
              <a:srgbClr val="FFB5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CAA9118D-7A3B-320B-91DF-F6C48C924C2A}"/>
                </a:ext>
              </a:extLst>
            </p:cNvPr>
            <p:cNvSpPr txBox="1"/>
            <p:nvPr/>
          </p:nvSpPr>
          <p:spPr>
            <a:xfrm rot="1148996" flipH="1">
              <a:off x="10398440" y="1123378"/>
              <a:ext cx="1322947" cy="83099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kumimoji="1" lang="ja-IT" altLang="en-US" sz="1600" b="1" dirty="0">
                  <a:solidFill>
                    <a:srgbClr val="4C260F"/>
                  </a:solidFill>
                  <a:effectLst>
                    <a:glow rad="127000">
                      <a:srgbClr val="FFE1E5"/>
                    </a:glow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rPr>
                <a:t>給付金</a:t>
              </a:r>
              <a:endParaRPr kumimoji="1" lang="en-US" altLang="ja-IT" sz="1600" b="1" dirty="0">
                <a:solidFill>
                  <a:srgbClr val="4C260F"/>
                </a:solidFill>
                <a:effectLst>
                  <a:glow rad="127000">
                    <a:srgbClr val="FFE1E5"/>
                  </a:glow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endParaRPr>
            </a:p>
            <a:p>
              <a:pPr algn="ctr"/>
              <a:r>
                <a:rPr kumimoji="1" lang="ja-IT" altLang="en-US" sz="1600" b="1" dirty="0">
                  <a:solidFill>
                    <a:srgbClr val="4C260F"/>
                  </a:solidFill>
                  <a:effectLst>
                    <a:glow rad="127000">
                      <a:srgbClr val="FFE1E5"/>
                    </a:glow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rPr>
                <a:t>アシストを</a:t>
              </a:r>
              <a:endParaRPr kumimoji="1" lang="en-US" altLang="ja-IT" sz="1600" b="1" dirty="0">
                <a:solidFill>
                  <a:srgbClr val="4C260F"/>
                </a:solidFill>
                <a:effectLst>
                  <a:glow rad="127000">
                    <a:srgbClr val="FFE1E5"/>
                  </a:glow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endParaRPr>
            </a:p>
            <a:p>
              <a:pPr algn="ctr"/>
              <a:r>
                <a:rPr kumimoji="1" lang="ja-IT" altLang="en-US" sz="1600" b="1" dirty="0">
                  <a:solidFill>
                    <a:srgbClr val="4C260F"/>
                  </a:solidFill>
                  <a:effectLst>
                    <a:glow rad="127000">
                      <a:srgbClr val="FFE1E5"/>
                    </a:glow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rPr>
                <a:t>利用</a:t>
              </a:r>
              <a:endParaRPr kumimoji="1" lang="en-US" altLang="ja-IT" sz="1600" b="1" dirty="0">
                <a:solidFill>
                  <a:srgbClr val="4C260F"/>
                </a:solidFill>
                <a:effectLst>
                  <a:glow rad="127000">
                    <a:srgbClr val="FFE1E5"/>
                  </a:glow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7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BB2D3BCB-46F7-DC92-00A4-65167B445E43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受給事例②</a:t>
            </a:r>
            <a:endParaRPr lang="en-US" altLang="ja-JP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025974-030E-0618-4041-FDAFF485FFD6}"/>
              </a:ext>
            </a:extLst>
          </p:cNvPr>
          <p:cNvSpPr txBox="1"/>
          <p:nvPr/>
        </p:nvSpPr>
        <p:spPr>
          <a:xfrm>
            <a:off x="751822" y="925397"/>
            <a:ext cx="6106178" cy="43088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kumimoji="1" lang="en-US" altLang="ja-IT" sz="2200" b="1" dirty="0">
                <a:solidFill>
                  <a:srgbClr val="4C260F"/>
                </a:solidFill>
              </a:rPr>
              <a:t>C</a:t>
            </a:r>
            <a:r>
              <a:rPr kumimoji="1" lang="ja-IT" altLang="en-US" sz="2200" b="1" dirty="0">
                <a:solidFill>
                  <a:srgbClr val="4C260F"/>
                </a:solidFill>
              </a:rPr>
              <a:t>さん（</a:t>
            </a:r>
            <a:r>
              <a:rPr kumimoji="1" lang="ja-JP" altLang="en-US" sz="2200" b="1" dirty="0">
                <a:solidFill>
                  <a:srgbClr val="4C260F"/>
                </a:solidFill>
              </a:rPr>
              <a:t>月収平均</a:t>
            </a:r>
            <a:r>
              <a:rPr kumimoji="1" lang="ja-IT" altLang="en-US" sz="2200" b="1" dirty="0">
                <a:solidFill>
                  <a:srgbClr val="4C260F"/>
                </a:solidFill>
              </a:rPr>
              <a:t>３０万円）の場合</a:t>
            </a:r>
            <a:endParaRPr kumimoji="1" lang="en-US" altLang="ja-JP" sz="2200" b="1" dirty="0">
              <a:solidFill>
                <a:srgbClr val="4C260F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B4CD06-ECCC-5E62-849B-7A112B633D81}"/>
              </a:ext>
            </a:extLst>
          </p:cNvPr>
          <p:cNvSpPr txBox="1"/>
          <p:nvPr/>
        </p:nvSpPr>
        <p:spPr>
          <a:xfrm>
            <a:off x="766107" y="1347317"/>
            <a:ext cx="10343748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FFB5C4"/>
              </a:buClr>
              <a:buFont typeface="Wingdings" pitchFamily="2" charset="2"/>
              <a:buChar char="ü"/>
            </a:pPr>
            <a:r>
              <a:rPr lang="ja-JP" altLang="en-US" sz="2200" b="1">
                <a:solidFill>
                  <a:srgbClr val="F65948"/>
                </a:solidFill>
              </a:rPr>
              <a:t>給付金アシストを</a:t>
            </a:r>
            <a:r>
              <a:rPr lang="ja-IT" altLang="en-US" sz="2200" b="1" dirty="0">
                <a:solidFill>
                  <a:srgbClr val="F65948"/>
                </a:solidFill>
              </a:rPr>
              <a:t>利用</a:t>
            </a:r>
            <a:endParaRPr lang="en-US" altLang="ja-IT" sz="2200" b="1" dirty="0">
              <a:solidFill>
                <a:srgbClr val="F65948"/>
              </a:solidFill>
            </a:endParaRPr>
          </a:p>
          <a:p>
            <a:pPr marL="342900" indent="-342900">
              <a:spcBef>
                <a:spcPts val="400"/>
              </a:spcBef>
              <a:buClr>
                <a:srgbClr val="FFB5C4"/>
              </a:buClr>
              <a:buFont typeface="Wingdings" pitchFamily="2" charset="2"/>
              <a:buChar char="ü"/>
            </a:pPr>
            <a:r>
              <a:rPr lang="ja-IT" altLang="en-US" sz="2000" b="1" dirty="0">
                <a:solidFill>
                  <a:srgbClr val="F65948"/>
                </a:solidFill>
              </a:rPr>
              <a:t>社会保険</a:t>
            </a:r>
            <a:r>
              <a:rPr lang="ja-IT" altLang="en-US" sz="2000" b="1" dirty="0">
                <a:solidFill>
                  <a:srgbClr val="4C260F"/>
                </a:solidFill>
              </a:rPr>
              <a:t>を</a:t>
            </a:r>
            <a:r>
              <a:rPr lang="ja-IT" altLang="en-US" sz="2000" b="1" dirty="0">
                <a:solidFill>
                  <a:srgbClr val="F65948"/>
                </a:solidFill>
              </a:rPr>
              <a:t>６ヶ月間</a:t>
            </a:r>
            <a:r>
              <a:rPr lang="en-US" altLang="ja-IT" sz="2000" b="1" dirty="0">
                <a:solidFill>
                  <a:srgbClr val="F65948"/>
                </a:solidFill>
              </a:rPr>
              <a:t>+</a:t>
            </a:r>
            <a:r>
              <a:rPr lang="ja-IT" altLang="en-US" sz="2000" b="1" dirty="0">
                <a:solidFill>
                  <a:srgbClr val="F65948"/>
                </a:solidFill>
              </a:rPr>
              <a:t>雇用保険（再就職手当）</a:t>
            </a:r>
            <a:r>
              <a:rPr lang="ja-IT" altLang="en-US" sz="2000" b="1" dirty="0">
                <a:solidFill>
                  <a:srgbClr val="4C260F"/>
                </a:solidFill>
              </a:rPr>
              <a:t>を受給した場合</a:t>
            </a:r>
            <a:endParaRPr lang="en-US" altLang="ja-IT" b="1" dirty="0">
              <a:solidFill>
                <a:srgbClr val="4C260F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A0A439-E1EC-2843-CC30-FCA77C6E0EE8}"/>
              </a:ext>
            </a:extLst>
          </p:cNvPr>
          <p:cNvSpPr txBox="1"/>
          <p:nvPr/>
        </p:nvSpPr>
        <p:spPr>
          <a:xfrm>
            <a:off x="751822" y="5741805"/>
            <a:ext cx="10343748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FFB5C4"/>
              </a:buClr>
              <a:buFont typeface="Wingdings" pitchFamily="2" charset="2"/>
              <a:buChar char="Ø"/>
            </a:pPr>
            <a:r>
              <a:rPr lang="ja-IT" altLang="en-US" sz="2000" dirty="0">
                <a:solidFill>
                  <a:srgbClr val="4C260F"/>
                </a:solidFill>
              </a:rPr>
              <a:t>あせらず次の就職先について</a:t>
            </a:r>
            <a:r>
              <a:rPr lang="ja-IT" altLang="en-US" sz="2000" b="1" dirty="0">
                <a:solidFill>
                  <a:srgbClr val="4C260F"/>
                </a:solidFill>
              </a:rPr>
              <a:t>ゆっくりと考えられる！</a:t>
            </a:r>
            <a:endParaRPr lang="en-US" altLang="ja-IT" sz="2200" b="1" dirty="0">
              <a:solidFill>
                <a:srgbClr val="F65948"/>
              </a:solidFill>
            </a:endParaRPr>
          </a:p>
          <a:p>
            <a:pPr marL="342900" indent="-342900">
              <a:spcBef>
                <a:spcPts val="400"/>
              </a:spcBef>
              <a:buClr>
                <a:srgbClr val="FFB5C4"/>
              </a:buClr>
              <a:buFont typeface="Wingdings" pitchFamily="2" charset="2"/>
              <a:buChar char="Ø"/>
            </a:pPr>
            <a:r>
              <a:rPr lang="ja-IT" altLang="en-US" sz="2000" dirty="0">
                <a:solidFill>
                  <a:srgbClr val="4C260F"/>
                </a:solidFill>
              </a:rPr>
              <a:t>状況に応じて</a:t>
            </a:r>
            <a:r>
              <a:rPr lang="ja-IT" altLang="en-US" sz="2000" b="1" dirty="0">
                <a:solidFill>
                  <a:srgbClr val="4C260F"/>
                </a:solidFill>
              </a:rPr>
              <a:t>受給期間を伸ばすことも可能！</a:t>
            </a:r>
            <a:endParaRPr lang="en-US" altLang="ja-IT" sz="2000" b="1" dirty="0">
              <a:solidFill>
                <a:srgbClr val="4C260F"/>
              </a:solidFill>
            </a:endParaRPr>
          </a:p>
          <a:p>
            <a:pPr indent="320675">
              <a:spcBef>
                <a:spcPts val="400"/>
              </a:spcBef>
              <a:buClr>
                <a:srgbClr val="FFB5C4"/>
              </a:buClr>
            </a:pPr>
            <a:r>
              <a:rPr lang="en-US" altLang="ja-IT" sz="1400" dirty="0">
                <a:solidFill>
                  <a:srgbClr val="4C260F"/>
                </a:solidFill>
              </a:rPr>
              <a:t>※</a:t>
            </a:r>
            <a:r>
              <a:rPr lang="ja-IT" altLang="en-US" sz="1400" dirty="0">
                <a:solidFill>
                  <a:srgbClr val="4C260F"/>
                </a:solidFill>
              </a:rPr>
              <a:t>再就職手当の受給には手順や条件、事前の申請が必要です</a:t>
            </a:r>
            <a:endParaRPr lang="en-US" altLang="ja-IT" sz="1400" dirty="0">
              <a:solidFill>
                <a:srgbClr val="4C260F"/>
              </a:solidFill>
            </a:endParaRPr>
          </a:p>
        </p:txBody>
      </p:sp>
      <p:sp>
        <p:nvSpPr>
          <p:cNvPr id="63" name="角丸四角形 62">
            <a:extLst>
              <a:ext uri="{FF2B5EF4-FFF2-40B4-BE49-F238E27FC236}">
                <a16:creationId xmlns:a16="http://schemas.microsoft.com/office/drawing/2014/main" id="{ED899724-B930-FB1A-C20F-F1863E689C04}"/>
              </a:ext>
            </a:extLst>
          </p:cNvPr>
          <p:cNvSpPr/>
          <p:nvPr/>
        </p:nvSpPr>
        <p:spPr>
          <a:xfrm>
            <a:off x="8201136" y="5851195"/>
            <a:ext cx="3314606" cy="6656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IT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合計</a:t>
            </a:r>
            <a:r>
              <a:rPr lang="ja-IT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１５６</a:t>
            </a:r>
            <a:r>
              <a:rPr kumimoji="1" lang="ja-IT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万円</a:t>
            </a:r>
            <a:r>
              <a:rPr kumimoji="1" lang="ja-IT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の受給</a:t>
            </a:r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rgbClr val="FFC000"/>
                </a:glow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E66962A8-2419-E4C5-54FB-7901246B718A}"/>
              </a:ext>
            </a:extLst>
          </p:cNvPr>
          <p:cNvGrpSpPr/>
          <p:nvPr/>
        </p:nvGrpSpPr>
        <p:grpSpPr>
          <a:xfrm>
            <a:off x="9320406" y="1042407"/>
            <a:ext cx="1442784" cy="956692"/>
            <a:chOff x="10199472" y="1021116"/>
            <a:chExt cx="1442784" cy="956692"/>
          </a:xfrm>
        </p:grpSpPr>
        <p:sp>
          <p:nvSpPr>
            <p:cNvPr id="67" name="メモ 66">
              <a:extLst>
                <a:ext uri="{FF2B5EF4-FFF2-40B4-BE49-F238E27FC236}">
                  <a16:creationId xmlns:a16="http://schemas.microsoft.com/office/drawing/2014/main" id="{9C001CEA-FE26-1C7D-F4E1-1957B3E20224}"/>
                </a:ext>
              </a:extLst>
            </p:cNvPr>
            <p:cNvSpPr/>
            <p:nvPr/>
          </p:nvSpPr>
          <p:spPr>
            <a:xfrm rot="1054941" flipH="1">
              <a:off x="10199472" y="1021116"/>
              <a:ext cx="1442784" cy="956692"/>
            </a:xfrm>
            <a:prstGeom prst="foldedCorner">
              <a:avLst>
                <a:gd name="adj" fmla="val 31579"/>
              </a:avLst>
            </a:prstGeom>
            <a:solidFill>
              <a:srgbClr val="FFB5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CAA9118D-7A3B-320B-91DF-F6C48C924C2A}"/>
                </a:ext>
              </a:extLst>
            </p:cNvPr>
            <p:cNvSpPr txBox="1"/>
            <p:nvPr/>
          </p:nvSpPr>
          <p:spPr>
            <a:xfrm rot="1148996" flipH="1">
              <a:off x="10309282" y="1080520"/>
              <a:ext cx="1322947" cy="83099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kumimoji="1" lang="ja-IT" altLang="en-US" sz="1600" b="1" dirty="0">
                  <a:solidFill>
                    <a:srgbClr val="4C260F"/>
                  </a:solidFill>
                  <a:effectLst>
                    <a:glow rad="127000">
                      <a:srgbClr val="FFE1E5"/>
                    </a:glow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rPr>
                <a:t>給付金</a:t>
              </a:r>
              <a:endParaRPr kumimoji="1" lang="en-US" altLang="ja-IT" sz="1600" b="1" dirty="0">
                <a:solidFill>
                  <a:srgbClr val="4C260F"/>
                </a:solidFill>
                <a:effectLst>
                  <a:glow rad="127000">
                    <a:srgbClr val="FFE1E5"/>
                  </a:glow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endParaRPr>
            </a:p>
            <a:p>
              <a:pPr algn="ctr"/>
              <a:r>
                <a:rPr kumimoji="1" lang="ja-IT" altLang="en-US" sz="1600" b="1" dirty="0">
                  <a:solidFill>
                    <a:srgbClr val="4C260F"/>
                  </a:solidFill>
                  <a:effectLst>
                    <a:glow rad="127000">
                      <a:srgbClr val="FFE1E5"/>
                    </a:glow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rPr>
                <a:t>アシストを</a:t>
              </a:r>
              <a:endParaRPr kumimoji="1" lang="en-US" altLang="ja-IT" sz="1600" b="1" dirty="0">
                <a:solidFill>
                  <a:srgbClr val="4C260F"/>
                </a:solidFill>
                <a:effectLst>
                  <a:glow rad="127000">
                    <a:srgbClr val="FFE1E5"/>
                  </a:glow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endParaRPr>
            </a:p>
            <a:p>
              <a:pPr algn="ctr"/>
              <a:r>
                <a:rPr kumimoji="1" lang="ja-IT" altLang="en-US" sz="1600" b="1" dirty="0">
                  <a:solidFill>
                    <a:srgbClr val="4C260F"/>
                  </a:solidFill>
                  <a:effectLst>
                    <a:glow rad="127000">
                      <a:srgbClr val="FFE1E5"/>
                    </a:glow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rPr>
                <a:t>利用</a:t>
              </a:r>
              <a:endParaRPr kumimoji="1" lang="en-US" altLang="ja-IT" sz="1600" b="1" dirty="0">
                <a:solidFill>
                  <a:srgbClr val="4C260F"/>
                </a:solidFill>
                <a:effectLst>
                  <a:glow rad="127000">
                    <a:srgbClr val="FFE1E5"/>
                  </a:glow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1BCF30F-4E49-D030-030E-71E6E4EA4D13}"/>
              </a:ext>
            </a:extLst>
          </p:cNvPr>
          <p:cNvGrpSpPr/>
          <p:nvPr/>
        </p:nvGrpSpPr>
        <p:grpSpPr>
          <a:xfrm>
            <a:off x="667082" y="2212260"/>
            <a:ext cx="10848660" cy="3507295"/>
            <a:chOff x="667082" y="2212260"/>
            <a:chExt cx="10848660" cy="3507295"/>
          </a:xfrm>
        </p:grpSpPr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4B6FC88A-3E21-F2A7-9790-4376CFEADE1F}"/>
                </a:ext>
              </a:extLst>
            </p:cNvPr>
            <p:cNvSpPr/>
            <p:nvPr/>
          </p:nvSpPr>
          <p:spPr>
            <a:xfrm>
              <a:off x="667082" y="2212260"/>
              <a:ext cx="10848660" cy="3470554"/>
            </a:xfrm>
            <a:prstGeom prst="roundRect">
              <a:avLst>
                <a:gd name="adj" fmla="val 6221"/>
              </a:avLst>
            </a:prstGeom>
            <a:solidFill>
              <a:schemeClr val="bg1"/>
            </a:solidFill>
            <a:ln w="28575">
              <a:solidFill>
                <a:srgbClr val="FFB5C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433D542F-89F1-9EBB-CAE8-DAFC15172726}"/>
                </a:ext>
              </a:extLst>
            </p:cNvPr>
            <p:cNvCxnSpPr>
              <a:cxnSpLocks/>
            </p:cNvCxnSpPr>
            <p:nvPr/>
          </p:nvCxnSpPr>
          <p:spPr>
            <a:xfrm>
              <a:off x="2035279" y="4044340"/>
              <a:ext cx="9180000" cy="9487"/>
            </a:xfrm>
            <a:prstGeom prst="straightConnector1">
              <a:avLst/>
            </a:prstGeom>
            <a:ln w="19050">
              <a:solidFill>
                <a:srgbClr val="4C26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E3055D7-86E2-9636-20C5-A20DBD1B9502}"/>
                </a:ext>
              </a:extLst>
            </p:cNvPr>
            <p:cNvSpPr txBox="1"/>
            <p:nvPr/>
          </p:nvSpPr>
          <p:spPr>
            <a:xfrm>
              <a:off x="958648" y="2626633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３月末日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DE44A8C-D9E3-F923-43CC-4B0F775CADE2}"/>
                </a:ext>
              </a:extLst>
            </p:cNvPr>
            <p:cNvSpPr txBox="1"/>
            <p:nvPr/>
          </p:nvSpPr>
          <p:spPr>
            <a:xfrm>
              <a:off x="2114127" y="2620677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４月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15558AB-5EEC-B775-5623-C69843518189}"/>
                </a:ext>
              </a:extLst>
            </p:cNvPr>
            <p:cNvSpPr txBox="1"/>
            <p:nvPr/>
          </p:nvSpPr>
          <p:spPr>
            <a:xfrm>
              <a:off x="3467577" y="2620677"/>
              <a:ext cx="1549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５月末頃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B9A8299-D20D-7B52-F89D-A8EB7999701D}"/>
                </a:ext>
              </a:extLst>
            </p:cNvPr>
            <p:cNvSpPr txBox="1"/>
            <p:nvPr/>
          </p:nvSpPr>
          <p:spPr>
            <a:xfrm>
              <a:off x="5092842" y="2626633"/>
              <a:ext cx="1549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・・・・・・・・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9753151-93DE-1F2A-753C-7AABAFB9E261}"/>
                </a:ext>
              </a:extLst>
            </p:cNvPr>
            <p:cNvSpPr txBox="1"/>
            <p:nvPr/>
          </p:nvSpPr>
          <p:spPr>
            <a:xfrm>
              <a:off x="6736043" y="2600151"/>
              <a:ext cx="1061884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１０月末頃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3103D6C-56CE-1747-0865-86FA68ED491B}"/>
                </a:ext>
              </a:extLst>
            </p:cNvPr>
            <p:cNvSpPr txBox="1"/>
            <p:nvPr/>
          </p:nvSpPr>
          <p:spPr>
            <a:xfrm>
              <a:off x="7891522" y="2614720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１１月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110FE04-A5C4-8382-29E9-F2799F654169}"/>
                </a:ext>
              </a:extLst>
            </p:cNvPr>
            <p:cNvSpPr txBox="1"/>
            <p:nvPr/>
          </p:nvSpPr>
          <p:spPr>
            <a:xfrm>
              <a:off x="9047001" y="2620676"/>
              <a:ext cx="1960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１１月末</a:t>
              </a:r>
              <a:r>
                <a:rPr lang="en-US" altLang="ja-IT" sz="1400" b="1" dirty="0">
                  <a:solidFill>
                    <a:srgbClr val="4C260F"/>
                  </a:solidFill>
                </a:rPr>
                <a:t>〜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１２月頃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ADB76FAD-B5BF-42E1-A720-615A20A91648}"/>
                </a:ext>
              </a:extLst>
            </p:cNvPr>
            <p:cNvCxnSpPr>
              <a:cxnSpLocks/>
            </p:cNvCxnSpPr>
            <p:nvPr/>
          </p:nvCxnSpPr>
          <p:spPr>
            <a:xfrm>
              <a:off x="958645" y="2978504"/>
              <a:ext cx="1015121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グラフィックス 21" descr="慈善 単色塗りつぶし">
              <a:extLst>
                <a:ext uri="{FF2B5EF4-FFF2-40B4-BE49-F238E27FC236}">
                  <a16:creationId xmlns:a16="http://schemas.microsoft.com/office/drawing/2014/main" id="{A0DCCDDD-3942-8029-4147-6F69F8B51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056979" y="2295242"/>
              <a:ext cx="363069" cy="363069"/>
            </a:xfrm>
            <a:prstGeom prst="rect">
              <a:avLst/>
            </a:prstGeom>
            <a:effectLst/>
          </p:spPr>
        </p:pic>
        <p:sp>
          <p:nvSpPr>
            <p:cNvPr id="24" name="円/楕円 23">
              <a:extLst>
                <a:ext uri="{FF2B5EF4-FFF2-40B4-BE49-F238E27FC236}">
                  <a16:creationId xmlns:a16="http://schemas.microsoft.com/office/drawing/2014/main" id="{712E2D61-BF98-9C8E-8E95-2DEAC81632B3}"/>
                </a:ext>
              </a:extLst>
            </p:cNvPr>
            <p:cNvSpPr/>
            <p:nvPr/>
          </p:nvSpPr>
          <p:spPr>
            <a:xfrm>
              <a:off x="965796" y="3494850"/>
              <a:ext cx="1069484" cy="1069484"/>
            </a:xfrm>
            <a:prstGeom prst="ellipse">
              <a:avLst/>
            </a:prstGeom>
            <a:solidFill>
              <a:srgbClr val="FFB5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ja-IT" altLang="en-US" b="1" dirty="0"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退職日</a:t>
              </a:r>
              <a:endParaRPr kumimoji="1" lang="ja-JP" altLang="en-US" b="1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30" name="円/楕円 29">
              <a:extLst>
                <a:ext uri="{FF2B5EF4-FFF2-40B4-BE49-F238E27FC236}">
                  <a16:creationId xmlns:a16="http://schemas.microsoft.com/office/drawing/2014/main" id="{E1BA16A8-CB45-43D3-4562-54D8E0092F4B}"/>
                </a:ext>
              </a:extLst>
            </p:cNvPr>
            <p:cNvSpPr/>
            <p:nvPr/>
          </p:nvSpPr>
          <p:spPr>
            <a:xfrm>
              <a:off x="2445167" y="3836414"/>
              <a:ext cx="396201" cy="39620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ja-IT" altLang="en-US" dirty="0"/>
                <a:t>✖️</a:t>
              </a:r>
              <a:endParaRPr kumimoji="1" lang="ja-JP" altLang="en-US"/>
            </a:p>
          </p:txBody>
        </p: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CF0F5680-73B1-A635-041F-3BD901878EF7}"/>
                </a:ext>
              </a:extLst>
            </p:cNvPr>
            <p:cNvGrpSpPr/>
            <p:nvPr/>
          </p:nvGrpSpPr>
          <p:grpSpPr>
            <a:xfrm>
              <a:off x="3656532" y="3458275"/>
              <a:ext cx="1179872" cy="1101068"/>
              <a:chOff x="5544327" y="3546763"/>
              <a:chExt cx="1179872" cy="1101068"/>
            </a:xfrm>
          </p:grpSpPr>
          <p:sp>
            <p:nvSpPr>
              <p:cNvPr id="27" name="円/楕円 26">
                <a:extLst>
                  <a:ext uri="{FF2B5EF4-FFF2-40B4-BE49-F238E27FC236}">
                    <a16:creationId xmlns:a16="http://schemas.microsoft.com/office/drawing/2014/main" id="{76ADC34F-FB59-EB10-AE7A-9CB95097D508}"/>
                  </a:ext>
                </a:extLst>
              </p:cNvPr>
              <p:cNvSpPr/>
              <p:nvPr/>
            </p:nvSpPr>
            <p:spPr>
              <a:xfrm>
                <a:off x="5599521" y="3578347"/>
                <a:ext cx="1069484" cy="106948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68E30222-CE9D-0494-0F4C-E8FC35B7675C}"/>
                  </a:ext>
                </a:extLst>
              </p:cNvPr>
              <p:cNvSpPr txBox="1"/>
              <p:nvPr/>
            </p:nvSpPr>
            <p:spPr>
              <a:xfrm>
                <a:off x="5544327" y="3546763"/>
                <a:ext cx="1179872" cy="636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en-US" altLang="en-US" sz="1600" b="1" dirty="0">
                    <a:solidFill>
                      <a:srgbClr val="4C260F"/>
                    </a:solidFill>
                  </a:rPr>
                  <a:t>4</a:t>
                </a:r>
                <a:r>
                  <a:rPr lang="ja-IT" altLang="en-US" sz="1600" b="1" dirty="0">
                    <a:solidFill>
                      <a:srgbClr val="4C260F"/>
                    </a:solidFill>
                  </a:rPr>
                  <a:t>月分の</a:t>
                </a:r>
                <a:endParaRPr lang="en-US" altLang="ja-IT" sz="1600" b="1" dirty="0">
                  <a:solidFill>
                    <a:srgbClr val="4C260F"/>
                  </a:solidFill>
                </a:endParaRPr>
              </a:p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IT" altLang="en-US" sz="1600" b="1" dirty="0">
                    <a:solidFill>
                      <a:srgbClr val="4C260F"/>
                    </a:solidFill>
                  </a:rPr>
                  <a:t>給付金</a:t>
                </a:r>
                <a:endParaRPr lang="en-US" altLang="ja-IT" sz="1600" b="1" dirty="0">
                  <a:solidFill>
                    <a:srgbClr val="4C260F"/>
                  </a:solidFill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F57E41D-864E-6D16-6746-CADB8B5C0CF5}"/>
                  </a:ext>
                </a:extLst>
              </p:cNvPr>
              <p:cNvSpPr txBox="1"/>
              <p:nvPr/>
            </p:nvSpPr>
            <p:spPr>
              <a:xfrm>
                <a:off x="5544327" y="4336468"/>
                <a:ext cx="11798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IT" altLang="en-US" sz="1400" dirty="0">
                    <a:solidFill>
                      <a:srgbClr val="4C260F"/>
                    </a:solidFill>
                  </a:rPr>
                  <a:t>２０万円</a:t>
                </a:r>
                <a:endParaRPr lang="en-US" altLang="ja-IT" sz="1400" dirty="0">
                  <a:solidFill>
                    <a:srgbClr val="4C260F"/>
                  </a:solidFill>
                </a:endParaRPr>
              </a:p>
            </p:txBody>
          </p:sp>
          <p:pic>
            <p:nvPicPr>
              <p:cNvPr id="46" name="グラフィックス 45" descr="慈善 単色塗りつぶし">
                <a:extLst>
                  <a:ext uri="{FF2B5EF4-FFF2-40B4-BE49-F238E27FC236}">
                    <a16:creationId xmlns:a16="http://schemas.microsoft.com/office/drawing/2014/main" id="{AE25CE22-2DAE-CFDD-D3B2-BACD33F1B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5951539" y="4083598"/>
                <a:ext cx="363069" cy="3630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66682181-314A-0FB5-3894-016183229F7D}"/>
                </a:ext>
              </a:extLst>
            </p:cNvPr>
            <p:cNvGrpSpPr/>
            <p:nvPr/>
          </p:nvGrpSpPr>
          <p:grpSpPr>
            <a:xfrm>
              <a:off x="7817288" y="3499772"/>
              <a:ext cx="1179872" cy="1077218"/>
              <a:chOff x="7817288" y="3588260"/>
              <a:chExt cx="1179872" cy="1077218"/>
            </a:xfrm>
          </p:grpSpPr>
          <p:sp>
            <p:nvSpPr>
              <p:cNvPr id="25" name="円/楕円 24">
                <a:extLst>
                  <a:ext uri="{FF2B5EF4-FFF2-40B4-BE49-F238E27FC236}">
                    <a16:creationId xmlns:a16="http://schemas.microsoft.com/office/drawing/2014/main" id="{8C0E6E52-3827-7681-CBE2-138F1CB6BED1}"/>
                  </a:ext>
                </a:extLst>
              </p:cNvPr>
              <p:cNvSpPr/>
              <p:nvPr/>
            </p:nvSpPr>
            <p:spPr>
              <a:xfrm>
                <a:off x="7861293" y="3588260"/>
                <a:ext cx="1069484" cy="1069484"/>
              </a:xfrm>
              <a:prstGeom prst="ellipse">
                <a:avLst/>
              </a:prstGeom>
              <a:solidFill>
                <a:srgbClr val="A3CF5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C21317B-C09C-8355-087B-5DE245188F91}"/>
                  </a:ext>
                </a:extLst>
              </p:cNvPr>
              <p:cNvSpPr txBox="1"/>
              <p:nvPr/>
            </p:nvSpPr>
            <p:spPr>
              <a:xfrm>
                <a:off x="7817288" y="3588260"/>
                <a:ext cx="11798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IT" altLang="en-US" sz="16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</a:rPr>
                  <a:t>再就職</a:t>
                </a:r>
                <a:r>
                  <a:rPr lang="en-US" altLang="en-US" sz="16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</a:rPr>
                  <a:t>+</a:t>
                </a:r>
                <a:br>
                  <a:rPr lang="en-US" altLang="en-US" sz="16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</a:rPr>
                </a:br>
                <a:r>
                  <a:rPr lang="en-US" altLang="en-US" sz="16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</a:rPr>
                  <a:t>10</a:t>
                </a:r>
                <a:r>
                  <a:rPr lang="ja-JP" altLang="en-US" sz="16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</a:rPr>
                  <a:t>月分の傷病手当金</a:t>
                </a:r>
                <a:r>
                  <a:rPr lang="en-US" altLang="ja-JP" sz="16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</a:rPr>
                  <a:t>20</a:t>
                </a:r>
                <a:r>
                  <a:rPr lang="ja-JP" altLang="en-US" sz="16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</a:rPr>
                  <a:t>万円</a:t>
                </a:r>
                <a:endParaRPr lang="en-US" altLang="ja-JP" sz="16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</a:endParaRPr>
              </a:p>
            </p:txBody>
          </p:sp>
        </p:grp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6006EA92-3467-FB7D-8225-6BC4A111B3CD}"/>
                </a:ext>
              </a:extLst>
            </p:cNvPr>
            <p:cNvSpPr txBox="1"/>
            <p:nvPr/>
          </p:nvSpPr>
          <p:spPr>
            <a:xfrm>
              <a:off x="2053414" y="4255250"/>
              <a:ext cx="1179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収入なし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17310A59-8BCA-F496-0203-614904A96DCC}"/>
                </a:ext>
              </a:extLst>
            </p:cNvPr>
            <p:cNvCxnSpPr>
              <a:cxnSpLocks/>
            </p:cNvCxnSpPr>
            <p:nvPr/>
          </p:nvCxnSpPr>
          <p:spPr>
            <a:xfrm>
              <a:off x="3362632" y="5144192"/>
              <a:ext cx="4442894" cy="0"/>
            </a:xfrm>
            <a:prstGeom prst="straightConnector1">
              <a:avLst/>
            </a:prstGeom>
            <a:ln w="95250">
              <a:solidFill>
                <a:srgbClr val="FFB5C4"/>
              </a:solidFill>
              <a:prstDash val="solid"/>
              <a:headEnd type="triangl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E69F9AF9-A8A5-5148-5BA1-382B6E7CF462}"/>
                </a:ext>
              </a:extLst>
            </p:cNvPr>
            <p:cNvSpPr txBox="1"/>
            <p:nvPr/>
          </p:nvSpPr>
          <p:spPr>
            <a:xfrm>
              <a:off x="5090459" y="5003418"/>
              <a:ext cx="11798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６ヶ月間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FEAD9CF7-0360-7E53-D206-65024DBBEE26}"/>
                </a:ext>
              </a:extLst>
            </p:cNvPr>
            <p:cNvCxnSpPr>
              <a:cxnSpLocks/>
            </p:cNvCxnSpPr>
            <p:nvPr/>
          </p:nvCxnSpPr>
          <p:spPr>
            <a:xfrm>
              <a:off x="1033521" y="5149938"/>
              <a:ext cx="2329111" cy="0"/>
            </a:xfrm>
            <a:prstGeom prst="straightConnector1">
              <a:avLst/>
            </a:prstGeom>
            <a:ln w="95250">
              <a:solidFill>
                <a:srgbClr val="FFC000"/>
              </a:solidFill>
              <a:prstDash val="solid"/>
              <a:headEnd type="non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2887F068-EC96-E15A-8C21-3F4CC95E835F}"/>
                </a:ext>
              </a:extLst>
            </p:cNvPr>
            <p:cNvSpPr txBox="1"/>
            <p:nvPr/>
          </p:nvSpPr>
          <p:spPr>
            <a:xfrm>
              <a:off x="1504334" y="4861398"/>
              <a:ext cx="1297840" cy="5745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最短２ヶ月で</a:t>
              </a:r>
              <a:endParaRPr lang="en-US" altLang="ja-IT" sz="1400" b="1" dirty="0">
                <a:solidFill>
                  <a:srgbClr val="4C260F"/>
                </a:solidFill>
              </a:endParaRPr>
            </a:p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受給！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pic>
          <p:nvPicPr>
            <p:cNvPr id="2" name="グラフィックス 1" descr="慈善 単色塗りつぶし">
              <a:extLst>
                <a:ext uri="{FF2B5EF4-FFF2-40B4-BE49-F238E27FC236}">
                  <a16:creationId xmlns:a16="http://schemas.microsoft.com/office/drawing/2014/main" id="{B4B86092-0661-4BA8-8BA4-93CD133F3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839320" y="2292131"/>
              <a:ext cx="363069" cy="363069"/>
            </a:xfrm>
            <a:prstGeom prst="rect">
              <a:avLst/>
            </a:prstGeom>
            <a:effectLst/>
          </p:spPr>
        </p:pic>
        <p:pic>
          <p:nvPicPr>
            <p:cNvPr id="18" name="グラフィックス 17" descr="慈善 単色塗りつぶし">
              <a:extLst>
                <a:ext uri="{FF2B5EF4-FFF2-40B4-BE49-F238E27FC236}">
                  <a16:creationId xmlns:a16="http://schemas.microsoft.com/office/drawing/2014/main" id="{01F38C62-7D86-CB50-EDEF-FB561EECA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7082822" y="2292131"/>
              <a:ext cx="363069" cy="363069"/>
            </a:xfrm>
            <a:prstGeom prst="rect">
              <a:avLst/>
            </a:prstGeom>
            <a:effectLst/>
          </p:spPr>
        </p:pic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137C50FC-4A29-0E91-15ED-EDCF727E7854}"/>
                </a:ext>
              </a:extLst>
            </p:cNvPr>
            <p:cNvSpPr/>
            <p:nvPr/>
          </p:nvSpPr>
          <p:spPr>
            <a:xfrm>
              <a:off x="5356064" y="3926685"/>
              <a:ext cx="237756" cy="2377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>
              <a:extLst>
                <a:ext uri="{FF2B5EF4-FFF2-40B4-BE49-F238E27FC236}">
                  <a16:creationId xmlns:a16="http://schemas.microsoft.com/office/drawing/2014/main" id="{5A6AC737-0A21-FE4C-7653-71DBF85CD78A}"/>
                </a:ext>
              </a:extLst>
            </p:cNvPr>
            <p:cNvSpPr/>
            <p:nvPr/>
          </p:nvSpPr>
          <p:spPr>
            <a:xfrm>
              <a:off x="5741916" y="3929967"/>
              <a:ext cx="237756" cy="2377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>
              <a:extLst>
                <a:ext uri="{FF2B5EF4-FFF2-40B4-BE49-F238E27FC236}">
                  <a16:creationId xmlns:a16="http://schemas.microsoft.com/office/drawing/2014/main" id="{BFF6ABDE-1E92-CEFF-D04C-CFC79522A706}"/>
                </a:ext>
              </a:extLst>
            </p:cNvPr>
            <p:cNvSpPr/>
            <p:nvPr/>
          </p:nvSpPr>
          <p:spPr>
            <a:xfrm>
              <a:off x="6127768" y="3932791"/>
              <a:ext cx="237756" cy="2377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/>
            </a:p>
          </p:txBody>
        </p: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672B8710-3280-38D4-85A8-D42657837CD8}"/>
                </a:ext>
              </a:extLst>
            </p:cNvPr>
            <p:cNvGrpSpPr/>
            <p:nvPr/>
          </p:nvGrpSpPr>
          <p:grpSpPr>
            <a:xfrm>
              <a:off x="6675192" y="3443527"/>
              <a:ext cx="1179872" cy="1112230"/>
              <a:chOff x="7805526" y="3555761"/>
              <a:chExt cx="1179872" cy="1112230"/>
            </a:xfrm>
          </p:grpSpPr>
          <p:sp>
            <p:nvSpPr>
              <p:cNvPr id="43" name="円/楕円 42">
                <a:extLst>
                  <a:ext uri="{FF2B5EF4-FFF2-40B4-BE49-F238E27FC236}">
                    <a16:creationId xmlns:a16="http://schemas.microsoft.com/office/drawing/2014/main" id="{64E690CF-48BE-2274-BEE9-C1FFAF5A3EF0}"/>
                  </a:ext>
                </a:extLst>
              </p:cNvPr>
              <p:cNvSpPr/>
              <p:nvPr/>
            </p:nvSpPr>
            <p:spPr>
              <a:xfrm>
                <a:off x="7861293" y="3588260"/>
                <a:ext cx="1069484" cy="106948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2CBC576A-9147-2C1F-7FA8-3B5419F60ACC}"/>
                  </a:ext>
                </a:extLst>
              </p:cNvPr>
              <p:cNvSpPr txBox="1"/>
              <p:nvPr/>
            </p:nvSpPr>
            <p:spPr>
              <a:xfrm>
                <a:off x="7805526" y="3555761"/>
                <a:ext cx="1179872" cy="636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en-US" altLang="en-US" sz="1600" b="1" dirty="0">
                    <a:solidFill>
                      <a:srgbClr val="4C260F"/>
                    </a:solidFill>
                  </a:rPr>
                  <a:t>9</a:t>
                </a:r>
                <a:r>
                  <a:rPr lang="ja-IT" altLang="en-US" sz="1600" b="1" dirty="0">
                    <a:solidFill>
                      <a:srgbClr val="4C260F"/>
                    </a:solidFill>
                  </a:rPr>
                  <a:t>月分の</a:t>
                </a:r>
                <a:endParaRPr lang="en-US" altLang="ja-IT" sz="1600" b="1" dirty="0">
                  <a:solidFill>
                    <a:srgbClr val="4C260F"/>
                  </a:solidFill>
                </a:endParaRPr>
              </a:p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IT" altLang="en-US" sz="1600" b="1" dirty="0">
                    <a:solidFill>
                      <a:srgbClr val="4C260F"/>
                    </a:solidFill>
                  </a:rPr>
                  <a:t>給付金</a:t>
                </a:r>
                <a:endParaRPr lang="en-US" altLang="ja-IT" sz="1600" b="1" dirty="0">
                  <a:solidFill>
                    <a:srgbClr val="4C260F"/>
                  </a:solidFill>
                </a:endParaRP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42B132D-57ED-140A-A218-3977513C69E3}"/>
                  </a:ext>
                </a:extLst>
              </p:cNvPr>
              <p:cNvSpPr txBox="1"/>
              <p:nvPr/>
            </p:nvSpPr>
            <p:spPr>
              <a:xfrm>
                <a:off x="7805526" y="4360214"/>
                <a:ext cx="11798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IT" altLang="en-US" sz="1400" dirty="0">
                    <a:solidFill>
                      <a:srgbClr val="4C260F"/>
                    </a:solidFill>
                  </a:rPr>
                  <a:t>２０万円</a:t>
                </a:r>
                <a:endParaRPr lang="en-US" altLang="ja-IT" sz="1400" dirty="0">
                  <a:solidFill>
                    <a:srgbClr val="4C260F"/>
                  </a:solidFill>
                </a:endParaRPr>
              </a:p>
            </p:txBody>
          </p:sp>
          <p:pic>
            <p:nvPicPr>
              <p:cNvPr id="48" name="グラフィックス 47" descr="慈善 単色塗りつぶし">
                <a:extLst>
                  <a:ext uri="{FF2B5EF4-FFF2-40B4-BE49-F238E27FC236}">
                    <a16:creationId xmlns:a16="http://schemas.microsoft.com/office/drawing/2014/main" id="{622683B0-6ADD-F0DE-0746-CE7115755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8213311" y="4089285"/>
                <a:ext cx="363069" cy="3630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9" name="グラフィックス 28" descr="慈善 単色塗りつぶし">
              <a:extLst>
                <a:ext uri="{FF2B5EF4-FFF2-40B4-BE49-F238E27FC236}">
                  <a16:creationId xmlns:a16="http://schemas.microsoft.com/office/drawing/2014/main" id="{82BC2E2C-516E-6F0B-BD38-53077011C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686208" y="2297843"/>
              <a:ext cx="363069" cy="363069"/>
            </a:xfrm>
            <a:prstGeom prst="rect">
              <a:avLst/>
            </a:prstGeom>
            <a:effectLst/>
          </p:spPr>
        </p:pic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7B7A81FA-F390-7EA3-B898-11008429E6B3}"/>
                </a:ext>
              </a:extLst>
            </p:cNvPr>
            <p:cNvGrpSpPr/>
            <p:nvPr/>
          </p:nvGrpSpPr>
          <p:grpSpPr>
            <a:xfrm>
              <a:off x="9219883" y="3449720"/>
              <a:ext cx="1179872" cy="1112230"/>
              <a:chOff x="7805526" y="3555761"/>
              <a:chExt cx="1179872" cy="1112230"/>
            </a:xfrm>
          </p:grpSpPr>
          <p:sp>
            <p:nvSpPr>
              <p:cNvPr id="62" name="円/楕円 61">
                <a:extLst>
                  <a:ext uri="{FF2B5EF4-FFF2-40B4-BE49-F238E27FC236}">
                    <a16:creationId xmlns:a16="http://schemas.microsoft.com/office/drawing/2014/main" id="{2C4BD283-67AC-81C7-6BEE-3EF6DC2C9B43}"/>
                  </a:ext>
                </a:extLst>
              </p:cNvPr>
              <p:cNvSpPr/>
              <p:nvPr/>
            </p:nvSpPr>
            <p:spPr>
              <a:xfrm>
                <a:off x="7861293" y="3588260"/>
                <a:ext cx="1069484" cy="106948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334F9341-B779-A704-D254-E2919D4AEE7B}"/>
                  </a:ext>
                </a:extLst>
              </p:cNvPr>
              <p:cNvSpPr txBox="1"/>
              <p:nvPr/>
            </p:nvSpPr>
            <p:spPr>
              <a:xfrm>
                <a:off x="7805526" y="3555761"/>
                <a:ext cx="1179872" cy="882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JP" altLang="en-US" sz="1600" b="1" dirty="0">
                    <a:solidFill>
                      <a:srgbClr val="4C260F"/>
                    </a:solidFill>
                  </a:rPr>
                  <a:t>数ヶ月分</a:t>
                </a:r>
                <a:r>
                  <a:rPr lang="ja-IT" altLang="en-US" sz="1600" b="1" dirty="0">
                    <a:solidFill>
                      <a:srgbClr val="4C260F"/>
                    </a:solidFill>
                  </a:rPr>
                  <a:t>の</a:t>
                </a:r>
                <a:endParaRPr lang="en-US" altLang="ja-IT" sz="1600" b="1" dirty="0">
                  <a:solidFill>
                    <a:srgbClr val="4C260F"/>
                  </a:solidFill>
                </a:endParaRPr>
              </a:p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JP" altLang="en-US" sz="1600" b="1" dirty="0">
                    <a:solidFill>
                      <a:srgbClr val="4C260F"/>
                    </a:solidFill>
                  </a:rPr>
                  <a:t>再就職手当</a:t>
                </a:r>
                <a:endParaRPr lang="en-US" altLang="ja-IT" sz="1600" b="1" dirty="0">
                  <a:solidFill>
                    <a:srgbClr val="4C260F"/>
                  </a:solidFill>
                </a:endParaRPr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8011D741-C342-95EC-F1D9-CC77E0F6EC9D}"/>
                  </a:ext>
                </a:extLst>
              </p:cNvPr>
              <p:cNvSpPr txBox="1"/>
              <p:nvPr/>
            </p:nvSpPr>
            <p:spPr>
              <a:xfrm>
                <a:off x="7805526" y="4360214"/>
                <a:ext cx="11798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IT" altLang="en-US" sz="1400" dirty="0">
                    <a:solidFill>
                      <a:srgbClr val="4C260F"/>
                    </a:solidFill>
                  </a:rPr>
                  <a:t>３６万円</a:t>
                </a:r>
                <a:endParaRPr lang="en-US" altLang="ja-IT" sz="1400" dirty="0">
                  <a:solidFill>
                    <a:srgbClr val="4C260F"/>
                  </a:solidFill>
                </a:endParaRPr>
              </a:p>
            </p:txBody>
          </p:sp>
          <p:pic>
            <p:nvPicPr>
              <p:cNvPr id="70" name="グラフィックス 69" descr="慈善 単色塗りつぶし">
                <a:extLst>
                  <a:ext uri="{FF2B5EF4-FFF2-40B4-BE49-F238E27FC236}">
                    <a16:creationId xmlns:a16="http://schemas.microsoft.com/office/drawing/2014/main" id="{9D17A6D6-873A-D9CC-2C35-BDC6F3C35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8213311" y="4089285"/>
                <a:ext cx="363069" cy="3630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71" name="グラフィックス 70" descr="慈善 単色塗りつぶし">
              <a:extLst>
                <a:ext uri="{FF2B5EF4-FFF2-40B4-BE49-F238E27FC236}">
                  <a16:creationId xmlns:a16="http://schemas.microsoft.com/office/drawing/2014/main" id="{3ED6F690-7519-9008-993C-8C015B495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322695" y="3613178"/>
              <a:ext cx="307025" cy="307025"/>
            </a:xfrm>
            <a:prstGeom prst="rect">
              <a:avLst/>
            </a:prstGeom>
            <a:effectLst/>
          </p:spPr>
        </p:pic>
        <p:pic>
          <p:nvPicPr>
            <p:cNvPr id="72" name="グラフィックス 71" descr="慈善 単色塗りつぶし">
              <a:extLst>
                <a:ext uri="{FF2B5EF4-FFF2-40B4-BE49-F238E27FC236}">
                  <a16:creationId xmlns:a16="http://schemas.microsoft.com/office/drawing/2014/main" id="{BBF30C7E-111E-A2FA-D475-B2D621916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725816" y="3618096"/>
              <a:ext cx="307025" cy="307025"/>
            </a:xfrm>
            <a:prstGeom prst="rect">
              <a:avLst/>
            </a:prstGeom>
            <a:effectLst/>
          </p:spPr>
        </p:pic>
        <p:pic>
          <p:nvPicPr>
            <p:cNvPr id="73" name="グラフィックス 72" descr="慈善 単色塗りつぶし">
              <a:extLst>
                <a:ext uri="{FF2B5EF4-FFF2-40B4-BE49-F238E27FC236}">
                  <a16:creationId xmlns:a16="http://schemas.microsoft.com/office/drawing/2014/main" id="{3885014C-8196-3CA2-E03B-9E21588DC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109275" y="3618093"/>
              <a:ext cx="307025" cy="307025"/>
            </a:xfrm>
            <a:prstGeom prst="rect">
              <a:avLst/>
            </a:prstGeom>
            <a:effectLst/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DB1F6B00-1020-3B09-9274-95B352455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EAF1F4"/>
                </a:clrFrom>
                <a:clrTo>
                  <a:srgbClr val="EAF1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015294" y="4543131"/>
              <a:ext cx="787832" cy="787832"/>
            </a:xfrm>
            <a:custGeom>
              <a:avLst/>
              <a:gdLst>
                <a:gd name="connsiteX0" fmla="*/ 0 w 1733125"/>
                <a:gd name="connsiteY0" fmla="*/ 0 h 1733125"/>
                <a:gd name="connsiteX1" fmla="*/ 1733125 w 1733125"/>
                <a:gd name="connsiteY1" fmla="*/ 0 h 1733125"/>
                <a:gd name="connsiteX2" fmla="*/ 1733125 w 1733125"/>
                <a:gd name="connsiteY2" fmla="*/ 1733125 h 1733125"/>
                <a:gd name="connsiteX3" fmla="*/ 0 w 1733125"/>
                <a:gd name="connsiteY3" fmla="*/ 1733125 h 173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125" h="1733125">
                  <a:moveTo>
                    <a:pt x="0" y="0"/>
                  </a:moveTo>
                  <a:lnTo>
                    <a:pt x="1733125" y="0"/>
                  </a:lnTo>
                  <a:lnTo>
                    <a:pt x="1733125" y="1733125"/>
                  </a:lnTo>
                  <a:lnTo>
                    <a:pt x="0" y="1733125"/>
                  </a:lnTo>
                  <a:close/>
                </a:path>
              </a:pathLst>
            </a:cu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70E7DA3-25BC-C1FB-2331-D3BF770B6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EAF1F4"/>
                </a:clrFrom>
                <a:clrTo>
                  <a:srgbClr val="EAF1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29528" y="4710908"/>
              <a:ext cx="1008647" cy="1008647"/>
            </a:xfrm>
            <a:custGeom>
              <a:avLst/>
              <a:gdLst>
                <a:gd name="connsiteX0" fmla="*/ 0 w 2548396"/>
                <a:gd name="connsiteY0" fmla="*/ 0 h 2548396"/>
                <a:gd name="connsiteX1" fmla="*/ 2548396 w 2548396"/>
                <a:gd name="connsiteY1" fmla="*/ 0 h 2548396"/>
                <a:gd name="connsiteX2" fmla="*/ 2548396 w 2548396"/>
                <a:gd name="connsiteY2" fmla="*/ 2548396 h 2548396"/>
                <a:gd name="connsiteX3" fmla="*/ 0 w 2548396"/>
                <a:gd name="connsiteY3" fmla="*/ 2548396 h 254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8396" h="2548396">
                  <a:moveTo>
                    <a:pt x="0" y="0"/>
                  </a:moveTo>
                  <a:lnTo>
                    <a:pt x="2548396" y="0"/>
                  </a:lnTo>
                  <a:lnTo>
                    <a:pt x="2548396" y="2548396"/>
                  </a:lnTo>
                  <a:lnTo>
                    <a:pt x="0" y="2548396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81657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BB2D3BCB-46F7-DC92-00A4-65167B445E43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IT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サポート内容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EE7DAE44-C731-A804-0ED6-4DCDAF075106}"/>
              </a:ext>
            </a:extLst>
          </p:cNvPr>
          <p:cNvGrpSpPr/>
          <p:nvPr/>
        </p:nvGrpSpPr>
        <p:grpSpPr>
          <a:xfrm>
            <a:off x="8133819" y="912949"/>
            <a:ext cx="3646082" cy="4916348"/>
            <a:chOff x="8133819" y="912949"/>
            <a:chExt cx="3646082" cy="4916348"/>
          </a:xfrm>
        </p:grpSpPr>
        <p:sp>
          <p:nvSpPr>
            <p:cNvPr id="44" name="角丸四角形 43">
              <a:extLst>
                <a:ext uri="{FF2B5EF4-FFF2-40B4-BE49-F238E27FC236}">
                  <a16:creationId xmlns:a16="http://schemas.microsoft.com/office/drawing/2014/main" id="{C56676A4-FE9E-C45A-BD88-AD621FEBC330}"/>
                </a:ext>
              </a:extLst>
            </p:cNvPr>
            <p:cNvSpPr/>
            <p:nvPr/>
          </p:nvSpPr>
          <p:spPr>
            <a:xfrm>
              <a:off x="8133819" y="936290"/>
              <a:ext cx="3543300" cy="4893007"/>
            </a:xfrm>
            <a:prstGeom prst="roundRect">
              <a:avLst>
                <a:gd name="adj" fmla="val 3453"/>
              </a:avLst>
            </a:prstGeom>
            <a:solidFill>
              <a:schemeClr val="bg1"/>
            </a:solidFill>
            <a:ln w="9525">
              <a:solidFill>
                <a:srgbClr val="A3CF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45" name="片側の 2 つの角を丸めた四角形 44">
              <a:extLst>
                <a:ext uri="{FF2B5EF4-FFF2-40B4-BE49-F238E27FC236}">
                  <a16:creationId xmlns:a16="http://schemas.microsoft.com/office/drawing/2014/main" id="{74815628-D73D-EAC5-BC39-2B708997EA55}"/>
                </a:ext>
              </a:extLst>
            </p:cNvPr>
            <p:cNvSpPr/>
            <p:nvPr/>
          </p:nvSpPr>
          <p:spPr>
            <a:xfrm>
              <a:off x="8140779" y="936289"/>
              <a:ext cx="3543299" cy="806783"/>
            </a:xfrm>
            <a:prstGeom prst="round2SameRect">
              <a:avLst>
                <a:gd name="adj1" fmla="val 21351"/>
                <a:gd name="adj2" fmla="val 0"/>
              </a:avLst>
            </a:prstGeom>
            <a:solidFill>
              <a:srgbClr val="A3C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6" name="グラフィックス 45" descr="ローン 単色塗りつぶし">
              <a:extLst>
                <a:ext uri="{FF2B5EF4-FFF2-40B4-BE49-F238E27FC236}">
                  <a16:creationId xmlns:a16="http://schemas.microsoft.com/office/drawing/2014/main" id="{29CDEF4E-96FF-C656-7708-02BFB5D9D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581436" y="1092635"/>
              <a:ext cx="521838" cy="5218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0BCA6949-65F2-A5AD-5C74-1C5A1924E1B9}"/>
                </a:ext>
              </a:extLst>
            </p:cNvPr>
            <p:cNvSpPr txBox="1"/>
            <p:nvPr/>
          </p:nvSpPr>
          <p:spPr>
            <a:xfrm>
              <a:off x="8854973" y="912949"/>
              <a:ext cx="23914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IT" altLang="en-US" sz="2200" b="1" dirty="0">
                  <a:solidFill>
                    <a:schemeClr val="bg1"/>
                  </a:solidFill>
                  <a:effectLst>
                    <a:glow rad="127000">
                      <a:srgbClr val="A3CF5F"/>
                    </a:glow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初回の</a:t>
              </a:r>
              <a:endParaRPr kumimoji="1" lang="en-US" altLang="ja-IT" sz="2200" b="1" dirty="0">
                <a:solidFill>
                  <a:schemeClr val="bg1"/>
                </a:solidFill>
                <a:effectLst>
                  <a:glow rad="127000">
                    <a:srgbClr val="A3CF5F"/>
                  </a:glow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  <a:p>
              <a:pPr algn="ctr"/>
              <a:r>
                <a:rPr lang="ja-IT" altLang="en-US" sz="2200" b="1" dirty="0">
                  <a:solidFill>
                    <a:schemeClr val="bg1"/>
                  </a:solidFill>
                  <a:effectLst>
                    <a:glow rad="127000">
                      <a:srgbClr val="A3CF5F"/>
                    </a:glow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給付金受給後</a:t>
              </a:r>
              <a:endParaRPr kumimoji="1" lang="en-US" altLang="ja-JP" sz="2200" b="1" dirty="0">
                <a:solidFill>
                  <a:schemeClr val="bg1"/>
                </a:solidFill>
                <a:effectLst>
                  <a:glow rad="127000">
                    <a:srgbClr val="A3CF5F"/>
                  </a:glow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D451E494-DB69-6128-6675-B56331CC2DAB}"/>
                </a:ext>
              </a:extLst>
            </p:cNvPr>
            <p:cNvSpPr/>
            <p:nvPr/>
          </p:nvSpPr>
          <p:spPr>
            <a:xfrm>
              <a:off x="8236602" y="1836558"/>
              <a:ext cx="3543299" cy="9489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b="1" dirty="0">
                  <a:solidFill>
                    <a:srgbClr val="4C260F"/>
                  </a:solidFill>
                </a:rPr>
                <a:t>通院について</a:t>
              </a:r>
              <a:endParaRPr kumimoji="1" lang="en-US" altLang="ja-JP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書類の記入内容確認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適切な通院方法指導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342900" indent="-342900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endParaRPr kumimoji="1" lang="ja-JP" altLang="en-US" sz="1600">
                <a:solidFill>
                  <a:srgbClr val="4C260F"/>
                </a:solidFill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787E2487-8CF6-7A7D-E315-A08DD3D1C813}"/>
                </a:ext>
              </a:extLst>
            </p:cNvPr>
            <p:cNvSpPr/>
            <p:nvPr/>
          </p:nvSpPr>
          <p:spPr>
            <a:xfrm>
              <a:off x="8236602" y="2661047"/>
              <a:ext cx="3543299" cy="23782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b="1" dirty="0">
                  <a:solidFill>
                    <a:srgbClr val="4C260F"/>
                  </a:solidFill>
                </a:rPr>
                <a:t>申請について</a:t>
              </a:r>
              <a:endParaRPr kumimoji="1" lang="en-US" altLang="ja-JP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書類記入内容の案内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事前記入内容確認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送付時期、送付先案内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会社とのやり取り指導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受給中の注意事項案内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追加書類準作成指導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雇用保険の手続き案内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保険組合とのやり取り指導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98425">
                <a:buClr>
                  <a:srgbClr val="FFC6C4"/>
                </a:buClr>
              </a:pPr>
              <a:r>
                <a:rPr lang="en-US" altLang="ja-IT" sz="1600" b="1" dirty="0">
                  <a:solidFill>
                    <a:srgbClr val="F65948"/>
                  </a:solidFill>
                </a:rPr>
                <a:t>※</a:t>
              </a:r>
              <a:r>
                <a:rPr lang="ja-IT" altLang="en-US" sz="1600" b="1" dirty="0">
                  <a:solidFill>
                    <a:srgbClr val="F65948"/>
                  </a:solidFill>
                </a:rPr>
                <a:t>再発行不可の書類あり</a:t>
              </a:r>
              <a:endParaRPr kumimoji="1" lang="ja-JP" altLang="en-US" sz="1600">
                <a:solidFill>
                  <a:srgbClr val="F65948"/>
                </a:solidFill>
              </a:endParaRP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822E021A-4619-1CD7-68D5-53846E5DB22B}"/>
              </a:ext>
            </a:extLst>
          </p:cNvPr>
          <p:cNvGrpSpPr/>
          <p:nvPr/>
        </p:nvGrpSpPr>
        <p:grpSpPr>
          <a:xfrm>
            <a:off x="4335637" y="936289"/>
            <a:ext cx="3916333" cy="4893008"/>
            <a:chOff x="4335637" y="936289"/>
            <a:chExt cx="3916333" cy="4893008"/>
          </a:xfrm>
        </p:grpSpPr>
        <p:sp>
          <p:nvSpPr>
            <p:cNvPr id="34" name="角丸四角形 33">
              <a:extLst>
                <a:ext uri="{FF2B5EF4-FFF2-40B4-BE49-F238E27FC236}">
                  <a16:creationId xmlns:a16="http://schemas.microsoft.com/office/drawing/2014/main" id="{D197EEA2-9686-83A3-F184-BC8212B46E45}"/>
                </a:ext>
              </a:extLst>
            </p:cNvPr>
            <p:cNvSpPr/>
            <p:nvPr/>
          </p:nvSpPr>
          <p:spPr>
            <a:xfrm>
              <a:off x="4335637" y="936290"/>
              <a:ext cx="3543300" cy="4893007"/>
            </a:xfrm>
            <a:prstGeom prst="roundRect">
              <a:avLst>
                <a:gd name="adj" fmla="val 3453"/>
              </a:avLst>
            </a:prstGeom>
            <a:solidFill>
              <a:schemeClr val="bg1"/>
            </a:solidFill>
            <a:ln w="9525">
              <a:solidFill>
                <a:srgbClr val="A3CF9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5" name="片側の 2 つの角を丸めた四角形 34">
              <a:extLst>
                <a:ext uri="{FF2B5EF4-FFF2-40B4-BE49-F238E27FC236}">
                  <a16:creationId xmlns:a16="http://schemas.microsoft.com/office/drawing/2014/main" id="{3116ED19-74F5-3648-68DC-B2FE5C340D27}"/>
                </a:ext>
              </a:extLst>
            </p:cNvPr>
            <p:cNvSpPr/>
            <p:nvPr/>
          </p:nvSpPr>
          <p:spPr>
            <a:xfrm>
              <a:off x="4342597" y="936289"/>
              <a:ext cx="3543299" cy="806783"/>
            </a:xfrm>
            <a:prstGeom prst="round2SameRect">
              <a:avLst>
                <a:gd name="adj1" fmla="val 21351"/>
                <a:gd name="adj2" fmla="val 0"/>
              </a:avLst>
            </a:prstGeom>
            <a:gradFill>
              <a:gsLst>
                <a:gs pos="50000">
                  <a:srgbClr val="A3CF9D">
                    <a:alpha val="80000"/>
                  </a:srgbClr>
                </a:gs>
                <a:gs pos="100000">
                  <a:srgbClr val="A3CF5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" name="グラフィックス 35" descr="コメント: いいね! 単色塗りつぶし">
              <a:extLst>
                <a:ext uri="{FF2B5EF4-FFF2-40B4-BE49-F238E27FC236}">
                  <a16:creationId xmlns:a16="http://schemas.microsoft.com/office/drawing/2014/main" id="{63E5A9ED-5583-09F2-ECED-F54F7B052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054717" y="1092635"/>
              <a:ext cx="521838" cy="5218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1EC6D895-6AD8-B3BE-37F2-C975493316DA}"/>
                </a:ext>
              </a:extLst>
            </p:cNvPr>
            <p:cNvSpPr txBox="1"/>
            <p:nvPr/>
          </p:nvSpPr>
          <p:spPr>
            <a:xfrm>
              <a:off x="5056791" y="1141552"/>
              <a:ext cx="23914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IT" altLang="en-US" sz="2200" b="1" dirty="0">
                  <a:solidFill>
                    <a:schemeClr val="bg1"/>
                  </a:solidFill>
                  <a:effectLst>
                    <a:glow rad="127000">
                      <a:srgbClr val="A3CF5F"/>
                    </a:glow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初回申請</a:t>
              </a:r>
              <a:endParaRPr kumimoji="1" lang="en-US" altLang="ja-JP" sz="2200" b="1" dirty="0">
                <a:solidFill>
                  <a:schemeClr val="bg1"/>
                </a:solidFill>
                <a:effectLst>
                  <a:glow rad="127000">
                    <a:srgbClr val="A3CF5F"/>
                  </a:glow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F4D69CFD-28DB-B815-82D6-8D0A69CAB84E}"/>
                </a:ext>
              </a:extLst>
            </p:cNvPr>
            <p:cNvSpPr/>
            <p:nvPr/>
          </p:nvSpPr>
          <p:spPr>
            <a:xfrm>
              <a:off x="4392148" y="1836557"/>
              <a:ext cx="3543299" cy="13781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b="1" dirty="0">
                  <a:solidFill>
                    <a:srgbClr val="4C260F"/>
                  </a:solidFill>
                </a:rPr>
                <a:t>通院について</a:t>
              </a:r>
              <a:endParaRPr kumimoji="1" lang="en-US" altLang="ja-JP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申請書類の記入依頼方法指導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記入内容確認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98425">
                <a:buClr>
                  <a:srgbClr val="FFC6C4"/>
                </a:buClr>
              </a:pPr>
              <a:r>
                <a:rPr lang="en-US" altLang="ja-IT" sz="1500" b="1" dirty="0">
                  <a:solidFill>
                    <a:srgbClr val="F65948"/>
                  </a:solidFill>
                </a:rPr>
                <a:t>※</a:t>
              </a:r>
              <a:r>
                <a:rPr lang="ja-IT" altLang="en-US" sz="1500" b="1" dirty="0">
                  <a:solidFill>
                    <a:srgbClr val="F65948"/>
                  </a:solidFill>
                </a:rPr>
                <a:t>医師が間違えていることも多々あり</a:t>
              </a:r>
              <a:endParaRPr lang="en-US" altLang="ja-IT" sz="1500" b="1" dirty="0">
                <a:solidFill>
                  <a:srgbClr val="F65948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適切な通院方法指導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342900" indent="-342900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endParaRPr kumimoji="1" lang="ja-JP" altLang="en-US" sz="1600">
                <a:solidFill>
                  <a:srgbClr val="4C260F"/>
                </a:solidFill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AF92BC15-6CBF-4914-579A-31BE6BC852E8}"/>
                </a:ext>
              </a:extLst>
            </p:cNvPr>
            <p:cNvSpPr/>
            <p:nvPr/>
          </p:nvSpPr>
          <p:spPr>
            <a:xfrm>
              <a:off x="4392148" y="3133085"/>
              <a:ext cx="3543299" cy="23782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b="1" dirty="0">
                  <a:solidFill>
                    <a:srgbClr val="4C260F"/>
                  </a:solidFill>
                </a:rPr>
                <a:t>申請について</a:t>
              </a:r>
              <a:endParaRPr kumimoji="1" lang="en-US" altLang="ja-JP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申請書類の準備指導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事前手続き、書類記入内容の案内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書類記入内容確認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申請書類の送付時期、送付先案内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追加書類準備、作成、送付指導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98425">
                <a:buClr>
                  <a:srgbClr val="FFC6C4"/>
                </a:buClr>
              </a:pPr>
              <a:r>
                <a:rPr lang="en-US" altLang="ja-IT" sz="1600" b="1" dirty="0">
                  <a:solidFill>
                    <a:srgbClr val="F65948"/>
                  </a:solidFill>
                </a:rPr>
                <a:t>※</a:t>
              </a:r>
              <a:r>
                <a:rPr lang="ja-IT" altLang="en-US" sz="1600" b="1" dirty="0">
                  <a:solidFill>
                    <a:srgbClr val="F65948"/>
                  </a:solidFill>
                </a:rPr>
                <a:t>再発行不可の必要書類あり</a:t>
              </a:r>
              <a:endParaRPr lang="en-US" altLang="ja-IT" sz="1600" b="1" dirty="0">
                <a:solidFill>
                  <a:srgbClr val="F65948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会社とのやり取り指導</a:t>
              </a:r>
              <a:endParaRPr kumimoji="1" lang="ja-JP" altLang="en-US" sz="1600">
                <a:solidFill>
                  <a:srgbClr val="4C260F"/>
                </a:solidFill>
              </a:endParaRPr>
            </a:p>
          </p:txBody>
        </p:sp>
        <p:sp>
          <p:nvSpPr>
            <p:cNvPr id="81" name="山形 80">
              <a:extLst>
                <a:ext uri="{FF2B5EF4-FFF2-40B4-BE49-F238E27FC236}">
                  <a16:creationId xmlns:a16="http://schemas.microsoft.com/office/drawing/2014/main" id="{6997D6AA-DF6C-9E8F-CD74-92D07941B8DE}"/>
                </a:ext>
              </a:extLst>
            </p:cNvPr>
            <p:cNvSpPr/>
            <p:nvPr/>
          </p:nvSpPr>
          <p:spPr>
            <a:xfrm>
              <a:off x="7767338" y="3345458"/>
              <a:ext cx="48463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26EED073-5055-3C18-61C7-5D0DD40B904D}"/>
              </a:ext>
            </a:extLst>
          </p:cNvPr>
          <p:cNvGrpSpPr/>
          <p:nvPr/>
        </p:nvGrpSpPr>
        <p:grpSpPr>
          <a:xfrm>
            <a:off x="530520" y="5921708"/>
            <a:ext cx="11535944" cy="739679"/>
            <a:chOff x="530520" y="5921708"/>
            <a:chExt cx="11535944" cy="739679"/>
          </a:xfrm>
        </p:grpSpPr>
        <p:sp>
          <p:nvSpPr>
            <p:cNvPr id="67" name="角丸四角形 66">
              <a:extLst>
                <a:ext uri="{FF2B5EF4-FFF2-40B4-BE49-F238E27FC236}">
                  <a16:creationId xmlns:a16="http://schemas.microsoft.com/office/drawing/2014/main" id="{F43B4283-53EC-D979-C7C8-0AA452F6727F}"/>
                </a:ext>
              </a:extLst>
            </p:cNvPr>
            <p:cNvSpPr/>
            <p:nvPr/>
          </p:nvSpPr>
          <p:spPr>
            <a:xfrm>
              <a:off x="530522" y="5921710"/>
              <a:ext cx="11153556" cy="725391"/>
            </a:xfrm>
            <a:prstGeom prst="roundRect">
              <a:avLst>
                <a:gd name="adj" fmla="val 19210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9" name="片側の 2 つの角を丸めた四角形 68">
              <a:extLst>
                <a:ext uri="{FF2B5EF4-FFF2-40B4-BE49-F238E27FC236}">
                  <a16:creationId xmlns:a16="http://schemas.microsoft.com/office/drawing/2014/main" id="{7F4E48BF-5772-9480-245F-F640928AFA41}"/>
                </a:ext>
              </a:extLst>
            </p:cNvPr>
            <p:cNvSpPr/>
            <p:nvPr/>
          </p:nvSpPr>
          <p:spPr>
            <a:xfrm rot="16200000">
              <a:off x="659798" y="5792432"/>
              <a:ext cx="725389" cy="983942"/>
            </a:xfrm>
            <a:prstGeom prst="round2SameRect">
              <a:avLst>
                <a:gd name="adj1" fmla="val 2135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FAEA41CF-C953-7E1B-4724-7E613AD4C686}"/>
                </a:ext>
              </a:extLst>
            </p:cNvPr>
            <p:cNvSpPr/>
            <p:nvPr/>
          </p:nvSpPr>
          <p:spPr>
            <a:xfrm>
              <a:off x="530520" y="6038721"/>
              <a:ext cx="983943" cy="499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>
                <a:buClr>
                  <a:srgbClr val="FFC6C4"/>
                </a:buClr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その他</a:t>
              </a:r>
              <a:endParaRPr kumimoji="1" lang="ja-JP" altLang="en-US" sz="1600">
                <a:solidFill>
                  <a:srgbClr val="4C260F"/>
                </a:solidFill>
              </a:endParaRP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BF49914D-2317-7B9B-B674-6FD77D9BC79C}"/>
                </a:ext>
              </a:extLst>
            </p:cNvPr>
            <p:cNvSpPr/>
            <p:nvPr/>
          </p:nvSpPr>
          <p:spPr>
            <a:xfrm>
              <a:off x="1514463" y="5999931"/>
              <a:ext cx="5562264" cy="661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marL="342900" indent="-244475">
                <a:spcBef>
                  <a:spcPts val="4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引越し時の手続き案内、転院時の手続き案内</a:t>
              </a:r>
              <a:endParaRPr lang="en-US" altLang="ja-IT" sz="1400" b="1" dirty="0">
                <a:solidFill>
                  <a:srgbClr val="4C260F"/>
                </a:solidFill>
              </a:endParaRPr>
            </a:p>
            <a:p>
              <a:pPr marL="342900" indent="-244475">
                <a:spcBef>
                  <a:spcPts val="4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医師に拒否された際の対処方法の案内（５人に１人程度）</a:t>
              </a:r>
              <a:endParaRPr kumimoji="1" lang="ja-JP" altLang="en-US" sz="1400">
                <a:solidFill>
                  <a:srgbClr val="4C260F"/>
                </a:solidFill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9A259170-390A-EAF8-276B-DEF07C7D704D}"/>
                </a:ext>
              </a:extLst>
            </p:cNvPr>
            <p:cNvSpPr/>
            <p:nvPr/>
          </p:nvSpPr>
          <p:spPr>
            <a:xfrm>
              <a:off x="6407578" y="5999725"/>
              <a:ext cx="5507233" cy="661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marL="225425" indent="-225425">
                <a:spcBef>
                  <a:spcPts val="4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　　　会社に拒否された際の対処方法の案内（３人に１人程度）</a:t>
              </a:r>
              <a:endParaRPr lang="en-US" altLang="ja-IT" sz="1400" b="1" dirty="0">
                <a:solidFill>
                  <a:srgbClr val="4C260F"/>
                </a:solidFill>
              </a:endParaRPr>
            </a:p>
            <a:p>
              <a:pPr marL="225425" indent="-225425">
                <a:spcBef>
                  <a:spcPts val="4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保険組合に拒否された際の対処方法の案内（</a:t>
              </a:r>
              <a:r>
                <a:rPr lang="en-US" altLang="ja-IT" sz="1400" b="1" dirty="0">
                  <a:solidFill>
                    <a:srgbClr val="4C260F"/>
                  </a:solidFill>
                </a:rPr>
                <a:t>20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人に１人程度）</a:t>
              </a:r>
              <a:endParaRPr kumimoji="1" lang="ja-JP" altLang="en-US" sz="1400">
                <a:solidFill>
                  <a:srgbClr val="4C260F"/>
                </a:solidFill>
              </a:endParaRPr>
            </a:p>
          </p:txBody>
        </p:sp>
        <p:sp>
          <p:nvSpPr>
            <p:cNvPr id="82" name="山形 81">
              <a:extLst>
                <a:ext uri="{FF2B5EF4-FFF2-40B4-BE49-F238E27FC236}">
                  <a16:creationId xmlns:a16="http://schemas.microsoft.com/office/drawing/2014/main" id="{A6D140B5-CAD6-4B85-4B86-B47B1057C20D}"/>
                </a:ext>
              </a:extLst>
            </p:cNvPr>
            <p:cNvSpPr/>
            <p:nvPr/>
          </p:nvSpPr>
          <p:spPr>
            <a:xfrm>
              <a:off x="11581832" y="6067194"/>
              <a:ext cx="48463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68E7F02D-0273-0C1F-BBB8-6CE97A0A55AC}"/>
              </a:ext>
            </a:extLst>
          </p:cNvPr>
          <p:cNvGrpSpPr/>
          <p:nvPr/>
        </p:nvGrpSpPr>
        <p:grpSpPr>
          <a:xfrm>
            <a:off x="545014" y="936289"/>
            <a:ext cx="3909271" cy="4893008"/>
            <a:chOff x="545014" y="936289"/>
            <a:chExt cx="3909271" cy="4893008"/>
          </a:xfrm>
        </p:grpSpPr>
        <p:sp>
          <p:nvSpPr>
            <p:cNvPr id="5" name="角丸四角形 4">
              <a:extLst>
                <a:ext uri="{FF2B5EF4-FFF2-40B4-BE49-F238E27FC236}">
                  <a16:creationId xmlns:a16="http://schemas.microsoft.com/office/drawing/2014/main" id="{E642FCB9-4B43-48A3-3662-2A1E8DD00595}"/>
                </a:ext>
              </a:extLst>
            </p:cNvPr>
            <p:cNvSpPr/>
            <p:nvPr/>
          </p:nvSpPr>
          <p:spPr>
            <a:xfrm>
              <a:off x="545014" y="936290"/>
              <a:ext cx="3543300" cy="4893007"/>
            </a:xfrm>
            <a:prstGeom prst="roundRect">
              <a:avLst>
                <a:gd name="adj" fmla="val 3453"/>
              </a:avLst>
            </a:prstGeom>
            <a:solidFill>
              <a:schemeClr val="bg1"/>
            </a:solidFill>
            <a:ln w="9525">
              <a:solidFill>
                <a:srgbClr val="FFD1C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" name="片側の 2 つの角を丸めた四角形 5">
              <a:extLst>
                <a:ext uri="{FF2B5EF4-FFF2-40B4-BE49-F238E27FC236}">
                  <a16:creationId xmlns:a16="http://schemas.microsoft.com/office/drawing/2014/main" id="{A756E623-4D8A-9E7D-FF9B-A6CF17DFF585}"/>
                </a:ext>
              </a:extLst>
            </p:cNvPr>
            <p:cNvSpPr/>
            <p:nvPr/>
          </p:nvSpPr>
          <p:spPr>
            <a:xfrm>
              <a:off x="551974" y="936289"/>
              <a:ext cx="3543299" cy="806783"/>
            </a:xfrm>
            <a:prstGeom prst="round2SameRect">
              <a:avLst>
                <a:gd name="adj1" fmla="val 21351"/>
                <a:gd name="adj2" fmla="val 0"/>
              </a:avLst>
            </a:prstGeom>
            <a:gradFill>
              <a:gsLst>
                <a:gs pos="0">
                  <a:srgbClr val="FFEAE5"/>
                </a:gs>
                <a:gs pos="83000">
                  <a:srgbClr val="FFC6C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グラフィックス 7" descr="会議 単色塗りつぶし">
              <a:extLst>
                <a:ext uri="{FF2B5EF4-FFF2-40B4-BE49-F238E27FC236}">
                  <a16:creationId xmlns:a16="http://schemas.microsoft.com/office/drawing/2014/main" id="{9BD77C9D-A6EA-235B-16E5-0F304ECD1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364109" y="1092635"/>
              <a:ext cx="521838" cy="5218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7BAA2C3-7FA2-5FB7-C5D5-480DCAB651D6}"/>
                </a:ext>
              </a:extLst>
            </p:cNvPr>
            <p:cNvSpPr txBox="1"/>
            <p:nvPr/>
          </p:nvSpPr>
          <p:spPr>
            <a:xfrm>
              <a:off x="1266168" y="1141552"/>
              <a:ext cx="23914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IT" altLang="en-US" sz="2200" b="1" dirty="0">
                  <a:solidFill>
                    <a:schemeClr val="bg1"/>
                  </a:solidFill>
                  <a:effectLst>
                    <a:glow rad="127000">
                      <a:srgbClr val="FFB5C4"/>
                    </a:glow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退職前</a:t>
              </a:r>
              <a:endParaRPr kumimoji="1" lang="en-US" altLang="ja-JP" sz="2200" b="1" dirty="0">
                <a:solidFill>
                  <a:schemeClr val="bg1"/>
                </a:solidFill>
                <a:effectLst>
                  <a:glow rad="127000">
                    <a:srgbClr val="FFB5C4"/>
                  </a:glow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F6A5ED4-4722-66AC-E345-D470EE9529B9}"/>
                </a:ext>
              </a:extLst>
            </p:cNvPr>
            <p:cNvSpPr/>
            <p:nvPr/>
          </p:nvSpPr>
          <p:spPr>
            <a:xfrm>
              <a:off x="593967" y="1836557"/>
              <a:ext cx="3543299" cy="23782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b="1" dirty="0">
                  <a:solidFill>
                    <a:srgbClr val="4C260F"/>
                  </a:solidFill>
                </a:rPr>
                <a:t>通院について</a:t>
              </a:r>
              <a:endParaRPr kumimoji="1" lang="en-US" altLang="ja-JP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予約時期、医師とのやりとり指導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98425">
                <a:buClr>
                  <a:srgbClr val="FFC6C4"/>
                </a:buClr>
              </a:pPr>
              <a:r>
                <a:rPr lang="en-US" altLang="ja-IT" sz="1600" b="1" dirty="0">
                  <a:solidFill>
                    <a:srgbClr val="F65948"/>
                  </a:solidFill>
                </a:rPr>
                <a:t>※</a:t>
              </a:r>
              <a:r>
                <a:rPr lang="ja-IT" altLang="en-US" sz="1600" b="1" dirty="0">
                  <a:solidFill>
                    <a:srgbClr val="F65948"/>
                  </a:solidFill>
                </a:rPr>
                <a:t>伝えてはいけないことあり</a:t>
              </a:r>
              <a:endParaRPr lang="en-US" altLang="ja-IT" sz="1600" b="1" dirty="0">
                <a:solidFill>
                  <a:srgbClr val="F65948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診断書の取得時期、方法案内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診断書の内容確認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98425">
                <a:buClr>
                  <a:srgbClr val="FFC6C4"/>
                </a:buClr>
              </a:pPr>
              <a:r>
                <a:rPr lang="en-US" altLang="ja-IT" sz="1600" b="1" dirty="0">
                  <a:solidFill>
                    <a:srgbClr val="F65948"/>
                  </a:solidFill>
                </a:rPr>
                <a:t>※</a:t>
              </a:r>
              <a:r>
                <a:rPr lang="ja-IT" altLang="en-US" sz="1600" b="1" dirty="0">
                  <a:solidFill>
                    <a:srgbClr val="F65948"/>
                  </a:solidFill>
                </a:rPr>
                <a:t>記載内容に注意点あり</a:t>
              </a:r>
              <a:endParaRPr lang="en-US" altLang="ja-IT" sz="1600" b="1" dirty="0">
                <a:solidFill>
                  <a:srgbClr val="F65948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適切な通院方法指導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342900" indent="-342900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endParaRPr kumimoji="1" lang="ja-JP" altLang="en-US" sz="1600" dirty="0">
                <a:solidFill>
                  <a:srgbClr val="4C260F"/>
                </a:solidFill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980CD74C-C19C-555A-84E2-F7F69C32A6B5}"/>
                </a:ext>
              </a:extLst>
            </p:cNvPr>
            <p:cNvSpPr/>
            <p:nvPr/>
          </p:nvSpPr>
          <p:spPr>
            <a:xfrm>
              <a:off x="593967" y="3873482"/>
              <a:ext cx="3543299" cy="18481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b="1" dirty="0">
                  <a:solidFill>
                    <a:srgbClr val="4C260F"/>
                  </a:solidFill>
                </a:rPr>
                <a:t>退職方法について</a:t>
              </a:r>
              <a:endParaRPr kumimoji="1" lang="en-US" altLang="ja-JP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会社とのやりとり指導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98425">
                <a:buClr>
                  <a:srgbClr val="FFC6C4"/>
                </a:buClr>
              </a:pPr>
              <a:r>
                <a:rPr lang="en-US" altLang="ja-IT" sz="1600" b="1" dirty="0">
                  <a:solidFill>
                    <a:srgbClr val="F65948"/>
                  </a:solidFill>
                </a:rPr>
                <a:t>※</a:t>
              </a:r>
              <a:r>
                <a:rPr lang="ja-IT" altLang="en-US" sz="1600" b="1" dirty="0">
                  <a:solidFill>
                    <a:srgbClr val="F65948"/>
                  </a:solidFill>
                </a:rPr>
                <a:t>伝えてはいけないことあり</a:t>
              </a:r>
              <a:endParaRPr lang="en-US" altLang="ja-IT" sz="1600" b="1" dirty="0">
                <a:solidFill>
                  <a:srgbClr val="F65948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退職日の設定案内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適切な有給休暇の取り方案内</a:t>
              </a:r>
              <a:endParaRPr lang="en-US" altLang="ja-IT" sz="1600" b="1" dirty="0">
                <a:solidFill>
                  <a:srgbClr val="F65948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申請書類の送付依頼指導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342900" indent="-342900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endParaRPr kumimoji="1" lang="ja-JP" altLang="en-US" sz="1600" dirty="0">
                <a:solidFill>
                  <a:srgbClr val="4C260F"/>
                </a:solidFill>
              </a:endParaRPr>
            </a:p>
          </p:txBody>
        </p:sp>
        <p:sp>
          <p:nvSpPr>
            <p:cNvPr id="80" name="山形 79">
              <a:extLst>
                <a:ext uri="{FF2B5EF4-FFF2-40B4-BE49-F238E27FC236}">
                  <a16:creationId xmlns:a16="http://schemas.microsoft.com/office/drawing/2014/main" id="{B6CC8DBB-B2D5-6332-C358-86AEB3D2DD8A}"/>
                </a:ext>
              </a:extLst>
            </p:cNvPr>
            <p:cNvSpPr/>
            <p:nvPr/>
          </p:nvSpPr>
          <p:spPr>
            <a:xfrm>
              <a:off x="3969653" y="3350060"/>
              <a:ext cx="48463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8C4D4B1A-08E9-8853-D173-BD033AAEAAA9}"/>
              </a:ext>
            </a:extLst>
          </p:cNvPr>
          <p:cNvGrpSpPr/>
          <p:nvPr/>
        </p:nvGrpSpPr>
        <p:grpSpPr>
          <a:xfrm>
            <a:off x="4335637" y="5319593"/>
            <a:ext cx="7341482" cy="400110"/>
            <a:chOff x="4335637" y="5319593"/>
            <a:chExt cx="7341482" cy="400110"/>
          </a:xfrm>
        </p:grpSpPr>
        <p:cxnSp>
          <p:nvCxnSpPr>
            <p:cNvPr id="76" name="直線矢印コネクタ 75">
              <a:extLst>
                <a:ext uri="{FF2B5EF4-FFF2-40B4-BE49-F238E27FC236}">
                  <a16:creationId xmlns:a16="http://schemas.microsoft.com/office/drawing/2014/main" id="{6E19ADEA-F202-B85C-91EA-DE0E860B833E}"/>
                </a:ext>
              </a:extLst>
            </p:cNvPr>
            <p:cNvCxnSpPr>
              <a:cxnSpLocks/>
            </p:cNvCxnSpPr>
            <p:nvPr/>
          </p:nvCxnSpPr>
          <p:spPr>
            <a:xfrm>
              <a:off x="4335637" y="5539912"/>
              <a:ext cx="7341482" cy="0"/>
            </a:xfrm>
            <a:prstGeom prst="straightConnector1">
              <a:avLst/>
            </a:prstGeom>
            <a:ln w="31750">
              <a:solidFill>
                <a:srgbClr val="4C260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C4C8E1D7-7207-3605-3B65-20FC2506F62E}"/>
                </a:ext>
              </a:extLst>
            </p:cNvPr>
            <p:cNvSpPr/>
            <p:nvPr/>
          </p:nvSpPr>
          <p:spPr>
            <a:xfrm>
              <a:off x="7277715" y="5319593"/>
              <a:ext cx="1457326" cy="400110"/>
            </a:xfrm>
            <a:prstGeom prst="rect">
              <a:avLst/>
            </a:prstGeom>
            <a:solidFill>
              <a:srgbClr val="4C26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r>
                <a:rPr kumimoji="1" lang="ja-IT" altLang="en-US" sz="16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</a:effectLst>
                </a:rPr>
                <a:t>退職</a:t>
              </a:r>
              <a:r>
                <a:rPr lang="ja-IT" altLang="en-US" sz="16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</a:effectLst>
                </a:rPr>
                <a:t>後</a:t>
              </a:r>
              <a:endParaRPr kumimoji="1" lang="ja-JP" altLang="en-US" sz="1600" b="1">
                <a:solidFill>
                  <a:srgbClr val="4C260F"/>
                </a:solidFill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12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4C45D3-DAEF-9F87-E479-D2FCCBD549AE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9167657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社会保険給付金サポートを使わないと・・・？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4A4F82E9-0C27-20B0-4324-8B3CCC02EB52}"/>
              </a:ext>
            </a:extLst>
          </p:cNvPr>
          <p:cNvGrpSpPr/>
          <p:nvPr/>
        </p:nvGrpSpPr>
        <p:grpSpPr>
          <a:xfrm>
            <a:off x="-7212" y="1530832"/>
            <a:ext cx="12222902" cy="180000"/>
            <a:chOff x="-7212" y="1530832"/>
            <a:chExt cx="12222902" cy="180000"/>
          </a:xfrm>
        </p:grpSpPr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47CBC5A1-A392-2329-5EA5-C2D0276F3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12" y="1588242"/>
              <a:ext cx="12096000" cy="65917"/>
            </a:xfrm>
            <a:custGeom>
              <a:avLst/>
              <a:gdLst>
                <a:gd name="T0" fmla="*/ 0 w 19570"/>
                <a:gd name="T1" fmla="*/ 85 h 86"/>
                <a:gd name="T2" fmla="*/ 19569 w 19570"/>
                <a:gd name="T3" fmla="*/ 85 h 86"/>
                <a:gd name="T4" fmla="*/ 19569 w 19570"/>
                <a:gd name="T5" fmla="*/ 0 h 86"/>
                <a:gd name="T6" fmla="*/ 0 w 19570"/>
                <a:gd name="T7" fmla="*/ 0 h 86"/>
                <a:gd name="T8" fmla="*/ 0 w 19570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70" h="86">
                  <a:moveTo>
                    <a:pt x="0" y="85"/>
                  </a:moveTo>
                  <a:lnTo>
                    <a:pt x="19569" y="85"/>
                  </a:lnTo>
                  <a:lnTo>
                    <a:pt x="19569" y="0"/>
                  </a:lnTo>
                  <a:lnTo>
                    <a:pt x="0" y="0"/>
                  </a:lnTo>
                  <a:lnTo>
                    <a:pt x="0" y="8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三角形 20">
              <a:extLst>
                <a:ext uri="{FF2B5EF4-FFF2-40B4-BE49-F238E27FC236}">
                  <a16:creationId xmlns:a16="http://schemas.microsoft.com/office/drawing/2014/main" id="{86527DAC-FA70-C8D9-C7FA-B1579AC85B2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35690" y="1530832"/>
              <a:ext cx="180000" cy="1800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00CD205B-5A57-A6BA-512B-55050AD241F5}"/>
              </a:ext>
            </a:extLst>
          </p:cNvPr>
          <p:cNvGrpSpPr/>
          <p:nvPr/>
        </p:nvGrpSpPr>
        <p:grpSpPr>
          <a:xfrm>
            <a:off x="684268" y="812937"/>
            <a:ext cx="10833048" cy="511672"/>
            <a:chOff x="684268" y="812937"/>
            <a:chExt cx="10833048" cy="511672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9821B174-84F1-6F0F-AD88-F05DCF24E93E}"/>
                </a:ext>
              </a:extLst>
            </p:cNvPr>
            <p:cNvSpPr/>
            <p:nvPr/>
          </p:nvSpPr>
          <p:spPr>
            <a:xfrm>
              <a:off x="1828801" y="1253171"/>
              <a:ext cx="8568000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56B21C1-7C50-37A9-546C-3BFDB46697A9}"/>
                </a:ext>
              </a:extLst>
            </p:cNvPr>
            <p:cNvSpPr txBox="1"/>
            <p:nvPr/>
          </p:nvSpPr>
          <p:spPr>
            <a:xfrm>
              <a:off x="684268" y="812937"/>
              <a:ext cx="108330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IT" altLang="en-US" sz="2600" b="1" dirty="0">
                  <a:solidFill>
                    <a:srgbClr val="37BB01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tx1"/>
                    </a:outerShdw>
                  </a:effectLst>
                </a:rPr>
                <a:t>４つの関門</a:t>
              </a:r>
              <a:r>
                <a:rPr lang="ja-IT" altLang="en-US" sz="2200" b="1" dirty="0">
                  <a:solidFill>
                    <a:srgbClr val="4C260F"/>
                  </a:solidFill>
                  <a:effectLst>
                    <a:outerShdw blurRad="50800" dist="50800" dir="5400000" algn="ctr" rotWithShape="0">
                      <a:schemeClr val="bg1">
                        <a:lumMod val="65000"/>
                      </a:schemeClr>
                    </a:outerShdw>
                  </a:effectLst>
                </a:rPr>
                <a:t>をすべて自分で調べて、伝えて、申請しないといけない</a:t>
              </a:r>
              <a:endParaRPr kumimoji="1" lang="en-US" altLang="ja-JP" sz="2200" b="1" dirty="0">
                <a:solidFill>
                  <a:srgbClr val="4C260F"/>
                </a:solidFill>
                <a:effectLst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</a:endParaRP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954A5102-437C-DABD-4C87-5E15A762403A}"/>
              </a:ext>
            </a:extLst>
          </p:cNvPr>
          <p:cNvGrpSpPr/>
          <p:nvPr/>
        </p:nvGrpSpPr>
        <p:grpSpPr>
          <a:xfrm>
            <a:off x="3315794" y="1401285"/>
            <a:ext cx="2789219" cy="5200105"/>
            <a:chOff x="3315794" y="1401285"/>
            <a:chExt cx="2789219" cy="5200105"/>
          </a:xfrm>
        </p:grpSpPr>
        <p:sp>
          <p:nvSpPr>
            <p:cNvPr id="38" name="Line 449">
              <a:extLst>
                <a:ext uri="{FF2B5EF4-FFF2-40B4-BE49-F238E27FC236}">
                  <a16:creationId xmlns:a16="http://schemas.microsoft.com/office/drawing/2014/main" id="{7C89D8C0-9F21-BB98-BBB9-7887CE903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88881" y="1616561"/>
              <a:ext cx="0" cy="417600"/>
            </a:xfrm>
            <a:prstGeom prst="line">
              <a:avLst/>
            </a:prstGeom>
            <a:noFill/>
            <a:ln w="38100" cap="flat">
              <a:solidFill>
                <a:srgbClr val="BBDB79"/>
              </a:solidFill>
              <a:round/>
              <a:headEnd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864" tIns="27432" rIns="54864" bIns="27432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440">
              <a:extLst>
                <a:ext uri="{FF2B5EF4-FFF2-40B4-BE49-F238E27FC236}">
                  <a16:creationId xmlns:a16="http://schemas.microsoft.com/office/drawing/2014/main" id="{00CD9F10-B208-B4CB-3A27-785A3EC68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180" y="1992290"/>
              <a:ext cx="1572109" cy="1572110"/>
            </a:xfrm>
            <a:custGeom>
              <a:avLst/>
              <a:gdLst>
                <a:gd name="T0" fmla="*/ 2102 w 2103"/>
                <a:gd name="T1" fmla="*/ 1051 h 2103"/>
                <a:gd name="T2" fmla="*/ 2102 w 2103"/>
                <a:gd name="T3" fmla="*/ 1051 h 2103"/>
                <a:gd name="T4" fmla="*/ 1051 w 2103"/>
                <a:gd name="T5" fmla="*/ 2102 h 2103"/>
                <a:gd name="T6" fmla="*/ 1051 w 2103"/>
                <a:gd name="T7" fmla="*/ 2102 h 2103"/>
                <a:gd name="T8" fmla="*/ 0 w 2103"/>
                <a:gd name="T9" fmla="*/ 1051 h 2103"/>
                <a:gd name="T10" fmla="*/ 0 w 2103"/>
                <a:gd name="T11" fmla="*/ 1051 h 2103"/>
                <a:gd name="T12" fmla="*/ 1051 w 2103"/>
                <a:gd name="T13" fmla="*/ 0 h 2103"/>
                <a:gd name="T14" fmla="*/ 1051 w 2103"/>
                <a:gd name="T15" fmla="*/ 0 h 2103"/>
                <a:gd name="T16" fmla="*/ 2102 w 2103"/>
                <a:gd name="T17" fmla="*/ 1051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3" h="2103">
                  <a:moveTo>
                    <a:pt x="2102" y="1051"/>
                  </a:moveTo>
                  <a:lnTo>
                    <a:pt x="2102" y="1051"/>
                  </a:lnTo>
                  <a:cubicBezTo>
                    <a:pt x="2102" y="1632"/>
                    <a:pt x="1631" y="2102"/>
                    <a:pt x="1051" y="2102"/>
                  </a:cubicBezTo>
                  <a:lnTo>
                    <a:pt x="1051" y="2102"/>
                  </a:lnTo>
                  <a:cubicBezTo>
                    <a:pt x="470" y="2102"/>
                    <a:pt x="0" y="1632"/>
                    <a:pt x="0" y="1051"/>
                  </a:cubicBezTo>
                  <a:lnTo>
                    <a:pt x="0" y="1051"/>
                  </a:lnTo>
                  <a:cubicBezTo>
                    <a:pt x="0" y="471"/>
                    <a:pt x="470" y="0"/>
                    <a:pt x="1051" y="0"/>
                  </a:cubicBezTo>
                  <a:lnTo>
                    <a:pt x="1051" y="0"/>
                  </a:lnTo>
                  <a:cubicBezTo>
                    <a:pt x="1631" y="0"/>
                    <a:pt x="2102" y="471"/>
                    <a:pt x="2102" y="1051"/>
                  </a:cubicBezTo>
                </a:path>
              </a:pathLst>
            </a:custGeom>
            <a:solidFill>
              <a:srgbClr val="A3CF47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441">
              <a:extLst>
                <a:ext uri="{FF2B5EF4-FFF2-40B4-BE49-F238E27FC236}">
                  <a16:creationId xmlns:a16="http://schemas.microsoft.com/office/drawing/2014/main" id="{0B6FCE1F-8F6A-CBFC-BEC7-10474FD3C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180" y="1992290"/>
              <a:ext cx="1572109" cy="1572110"/>
            </a:xfrm>
            <a:custGeom>
              <a:avLst/>
              <a:gdLst>
                <a:gd name="T0" fmla="*/ 2102 w 2103"/>
                <a:gd name="T1" fmla="*/ 1051 h 2103"/>
                <a:gd name="T2" fmla="*/ 2102 w 2103"/>
                <a:gd name="T3" fmla="*/ 1051 h 2103"/>
                <a:gd name="T4" fmla="*/ 1051 w 2103"/>
                <a:gd name="T5" fmla="*/ 2102 h 2103"/>
                <a:gd name="T6" fmla="*/ 1051 w 2103"/>
                <a:gd name="T7" fmla="*/ 2102 h 2103"/>
                <a:gd name="T8" fmla="*/ 0 w 2103"/>
                <a:gd name="T9" fmla="*/ 1051 h 2103"/>
                <a:gd name="T10" fmla="*/ 0 w 2103"/>
                <a:gd name="T11" fmla="*/ 1051 h 2103"/>
                <a:gd name="T12" fmla="*/ 1051 w 2103"/>
                <a:gd name="T13" fmla="*/ 0 h 2103"/>
                <a:gd name="T14" fmla="*/ 1051 w 2103"/>
                <a:gd name="T15" fmla="*/ 0 h 2103"/>
                <a:gd name="T16" fmla="*/ 2102 w 2103"/>
                <a:gd name="T17" fmla="*/ 1051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3" h="2103">
                  <a:moveTo>
                    <a:pt x="2102" y="1051"/>
                  </a:moveTo>
                  <a:lnTo>
                    <a:pt x="2102" y="1051"/>
                  </a:lnTo>
                  <a:cubicBezTo>
                    <a:pt x="2102" y="1632"/>
                    <a:pt x="1631" y="2102"/>
                    <a:pt x="1051" y="2102"/>
                  </a:cubicBezTo>
                  <a:lnTo>
                    <a:pt x="1051" y="2102"/>
                  </a:lnTo>
                  <a:cubicBezTo>
                    <a:pt x="470" y="2102"/>
                    <a:pt x="0" y="1632"/>
                    <a:pt x="0" y="1051"/>
                  </a:cubicBezTo>
                  <a:lnTo>
                    <a:pt x="0" y="1051"/>
                  </a:lnTo>
                  <a:cubicBezTo>
                    <a:pt x="0" y="471"/>
                    <a:pt x="470" y="0"/>
                    <a:pt x="1051" y="0"/>
                  </a:cubicBezTo>
                  <a:lnTo>
                    <a:pt x="1051" y="0"/>
                  </a:lnTo>
                  <a:cubicBezTo>
                    <a:pt x="1631" y="0"/>
                    <a:pt x="2102" y="471"/>
                    <a:pt x="2102" y="1051"/>
                  </a:cubicBezTo>
                </a:path>
              </a:pathLst>
            </a:custGeom>
            <a:solidFill>
              <a:srgbClr val="A3CF47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442">
              <a:extLst>
                <a:ext uri="{FF2B5EF4-FFF2-40B4-BE49-F238E27FC236}">
                  <a16:creationId xmlns:a16="http://schemas.microsoft.com/office/drawing/2014/main" id="{4479809A-D9F7-3CAC-855A-A40DA1226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055" y="2087869"/>
              <a:ext cx="1377656" cy="1380951"/>
            </a:xfrm>
            <a:custGeom>
              <a:avLst/>
              <a:gdLst>
                <a:gd name="T0" fmla="*/ 1844 w 1845"/>
                <a:gd name="T1" fmla="*/ 922 h 1846"/>
                <a:gd name="T2" fmla="*/ 1844 w 1845"/>
                <a:gd name="T3" fmla="*/ 922 h 1846"/>
                <a:gd name="T4" fmla="*/ 922 w 1845"/>
                <a:gd name="T5" fmla="*/ 1845 h 1846"/>
                <a:gd name="T6" fmla="*/ 922 w 1845"/>
                <a:gd name="T7" fmla="*/ 1845 h 1846"/>
                <a:gd name="T8" fmla="*/ 0 w 1845"/>
                <a:gd name="T9" fmla="*/ 922 h 1846"/>
                <a:gd name="T10" fmla="*/ 0 w 1845"/>
                <a:gd name="T11" fmla="*/ 922 h 1846"/>
                <a:gd name="T12" fmla="*/ 922 w 1845"/>
                <a:gd name="T13" fmla="*/ 0 h 1846"/>
                <a:gd name="T14" fmla="*/ 922 w 1845"/>
                <a:gd name="T15" fmla="*/ 0 h 1846"/>
                <a:gd name="T16" fmla="*/ 1844 w 1845"/>
                <a:gd name="T17" fmla="*/ 922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5" h="1846">
                  <a:moveTo>
                    <a:pt x="1844" y="922"/>
                  </a:moveTo>
                  <a:lnTo>
                    <a:pt x="1844" y="922"/>
                  </a:lnTo>
                  <a:cubicBezTo>
                    <a:pt x="1844" y="1431"/>
                    <a:pt x="1431" y="1845"/>
                    <a:pt x="922" y="1845"/>
                  </a:cubicBezTo>
                  <a:lnTo>
                    <a:pt x="922" y="1845"/>
                  </a:lnTo>
                  <a:cubicBezTo>
                    <a:pt x="412" y="1845"/>
                    <a:pt x="0" y="1431"/>
                    <a:pt x="0" y="922"/>
                  </a:cubicBezTo>
                  <a:lnTo>
                    <a:pt x="0" y="922"/>
                  </a:lnTo>
                  <a:cubicBezTo>
                    <a:pt x="0" y="413"/>
                    <a:pt x="412" y="0"/>
                    <a:pt x="922" y="0"/>
                  </a:cubicBezTo>
                  <a:lnTo>
                    <a:pt x="922" y="0"/>
                  </a:lnTo>
                  <a:cubicBezTo>
                    <a:pt x="1431" y="0"/>
                    <a:pt x="1844" y="413"/>
                    <a:pt x="1844" y="92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450">
              <a:extLst>
                <a:ext uri="{FF2B5EF4-FFF2-40B4-BE49-F238E27FC236}">
                  <a16:creationId xmlns:a16="http://schemas.microsoft.com/office/drawing/2014/main" id="{32854C77-D3C9-6BBB-9275-AF45AB054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1002" y="1401285"/>
              <a:ext cx="394100" cy="394100"/>
            </a:xfrm>
            <a:custGeom>
              <a:avLst/>
              <a:gdLst>
                <a:gd name="T0" fmla="*/ 384 w 385"/>
                <a:gd name="T1" fmla="*/ 191 h 384"/>
                <a:gd name="T2" fmla="*/ 384 w 385"/>
                <a:gd name="T3" fmla="*/ 191 h 384"/>
                <a:gd name="T4" fmla="*/ 192 w 385"/>
                <a:gd name="T5" fmla="*/ 383 h 384"/>
                <a:gd name="T6" fmla="*/ 192 w 385"/>
                <a:gd name="T7" fmla="*/ 383 h 384"/>
                <a:gd name="T8" fmla="*/ 0 w 385"/>
                <a:gd name="T9" fmla="*/ 191 h 384"/>
                <a:gd name="T10" fmla="*/ 0 w 385"/>
                <a:gd name="T11" fmla="*/ 191 h 384"/>
                <a:gd name="T12" fmla="*/ 192 w 385"/>
                <a:gd name="T13" fmla="*/ 0 h 384"/>
                <a:gd name="T14" fmla="*/ 192 w 385"/>
                <a:gd name="T15" fmla="*/ 0 h 384"/>
                <a:gd name="T16" fmla="*/ 384 w 385"/>
                <a:gd name="T1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5" h="384">
                  <a:moveTo>
                    <a:pt x="384" y="191"/>
                  </a:moveTo>
                  <a:lnTo>
                    <a:pt x="384" y="191"/>
                  </a:lnTo>
                  <a:cubicBezTo>
                    <a:pt x="384" y="297"/>
                    <a:pt x="298" y="383"/>
                    <a:pt x="192" y="383"/>
                  </a:cubicBezTo>
                  <a:lnTo>
                    <a:pt x="192" y="383"/>
                  </a:lnTo>
                  <a:cubicBezTo>
                    <a:pt x="86" y="383"/>
                    <a:pt x="0" y="297"/>
                    <a:pt x="0" y="191"/>
                  </a:cubicBezTo>
                  <a:lnTo>
                    <a:pt x="0" y="191"/>
                  </a:lnTo>
                  <a:cubicBezTo>
                    <a:pt x="0" y="85"/>
                    <a:pt x="86" y="0"/>
                    <a:pt x="192" y="0"/>
                  </a:cubicBezTo>
                  <a:lnTo>
                    <a:pt x="192" y="0"/>
                  </a:lnTo>
                  <a:cubicBezTo>
                    <a:pt x="298" y="0"/>
                    <a:pt x="384" y="85"/>
                    <a:pt x="384" y="191"/>
                  </a:cubicBezTo>
                </a:path>
              </a:pathLst>
            </a:custGeom>
            <a:solidFill>
              <a:srgbClr val="BBDB7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b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4C260F"/>
                    </a:outerShdw>
                  </a:effectLst>
                  <a:latin typeface="Poppins" pitchFamily="2" charset="77"/>
                </a:rPr>
                <a:t>2</a:t>
              </a:r>
            </a:p>
          </p:txBody>
        </p:sp>
        <p:sp>
          <p:nvSpPr>
            <p:cNvPr id="40" name="角丸四角形 39">
              <a:extLst>
                <a:ext uri="{FF2B5EF4-FFF2-40B4-BE49-F238E27FC236}">
                  <a16:creationId xmlns:a16="http://schemas.microsoft.com/office/drawing/2014/main" id="{6E6B246A-FA05-1B5A-1D44-2A6C81F73C3B}"/>
                </a:ext>
              </a:extLst>
            </p:cNvPr>
            <p:cNvSpPr/>
            <p:nvPr/>
          </p:nvSpPr>
          <p:spPr>
            <a:xfrm>
              <a:off x="3337631" y="3618478"/>
              <a:ext cx="2699204" cy="459797"/>
            </a:xfrm>
            <a:prstGeom prst="roundRect">
              <a:avLst>
                <a:gd name="adj" fmla="val 2459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r>
                <a:rPr lang="ja-IT" altLang="en-US" b="1" dirty="0">
                  <a:solidFill>
                    <a:schemeClr val="bg1"/>
                  </a:solidFill>
                  <a:effectLst>
                    <a:glow rad="127000">
                      <a:srgbClr val="A3CF47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会社に拒否される</a:t>
              </a:r>
              <a:endParaRPr lang="ja-JP" altLang="en-US" b="1">
                <a:solidFill>
                  <a:schemeClr val="bg1"/>
                </a:solidFill>
                <a:effectLst>
                  <a:glow rad="127000">
                    <a:srgbClr val="A3CF47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41" name="グラフィックス 40" descr="都市 単色塗りつぶし">
              <a:extLst>
                <a:ext uri="{FF2B5EF4-FFF2-40B4-BE49-F238E27FC236}">
                  <a16:creationId xmlns:a16="http://schemas.microsoft.com/office/drawing/2014/main" id="{FFF739D6-005E-8C10-2646-C8105B6F2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 flipH="1">
              <a:off x="4350191" y="2454835"/>
              <a:ext cx="685572" cy="685572"/>
            </a:xfrm>
            <a:prstGeom prst="rect">
              <a:avLst/>
            </a:prstGeom>
          </p:spPr>
        </p:pic>
        <p:pic>
          <p:nvPicPr>
            <p:cNvPr id="42" name="グラフィックス 41" descr="環状の矢印 単色塗りつぶし">
              <a:extLst>
                <a:ext uri="{FF2B5EF4-FFF2-40B4-BE49-F238E27FC236}">
                  <a16:creationId xmlns:a16="http://schemas.microsoft.com/office/drawing/2014/main" id="{44C69DFA-71AB-E38D-EE27-6D1F4D60D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 flipH="1">
              <a:off x="3930957" y="2016407"/>
              <a:ext cx="1572105" cy="1572105"/>
            </a:xfrm>
            <a:prstGeom prst="rect">
              <a:avLst/>
            </a:prstGeom>
          </p:spPr>
        </p:pic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CBF8EE25-BE47-5964-231C-057D82EEC1CB}"/>
                </a:ext>
              </a:extLst>
            </p:cNvPr>
            <p:cNvSpPr/>
            <p:nvPr/>
          </p:nvSpPr>
          <p:spPr>
            <a:xfrm>
              <a:off x="3351690" y="4087246"/>
              <a:ext cx="2699204" cy="10070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条件を満たしていない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有給だから利用できない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必要書類が足りない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退職後は関係ない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endParaRPr lang="en-US" altLang="ja-IT" sz="1600" b="1" dirty="0">
                <a:solidFill>
                  <a:srgbClr val="4C260F"/>
                </a:solidFill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7FF998B5-99C6-83A3-4F1B-78AD8F430938}"/>
                </a:ext>
              </a:extLst>
            </p:cNvPr>
            <p:cNvSpPr/>
            <p:nvPr/>
          </p:nvSpPr>
          <p:spPr>
            <a:xfrm>
              <a:off x="3315794" y="5213342"/>
              <a:ext cx="2789219" cy="1388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r>
                <a:rPr lang="ja-IT" altLang="en-US" dirty="0">
                  <a:solidFill>
                    <a:srgbClr val="4C260F"/>
                  </a:solidFill>
                </a:rPr>
                <a:t>「詳しく話を聞きたい」と</a:t>
              </a:r>
              <a:r>
                <a:rPr lang="ja-IT" altLang="en-US" dirty="0">
                  <a:solidFill>
                    <a:schemeClr val="bg1"/>
                  </a:solidFill>
                  <a:effectLst>
                    <a:glow rad="127000">
                      <a:srgbClr val="FF4136"/>
                    </a:glow>
                  </a:effectLst>
                </a:rPr>
                <a:t>何度もやり取り、先延ばし</a:t>
              </a:r>
              <a:endParaRPr lang="en-US" altLang="ja-IT" dirty="0">
                <a:solidFill>
                  <a:schemeClr val="bg1"/>
                </a:solidFill>
                <a:effectLst>
                  <a:glow rad="127000">
                    <a:srgbClr val="FF4136"/>
                  </a:glow>
                </a:effectLst>
              </a:endParaRPr>
            </a:p>
            <a:p>
              <a:pPr>
                <a:spcBef>
                  <a:spcPts val="600"/>
                </a:spcBef>
              </a:pPr>
              <a:r>
                <a:rPr lang="ja-IT" altLang="en-US" dirty="0">
                  <a:solidFill>
                    <a:srgbClr val="4C260F"/>
                  </a:solidFill>
                </a:rPr>
                <a:t>いつの間にか、</a:t>
              </a:r>
              <a:endParaRPr lang="en-US" altLang="ja-IT" dirty="0">
                <a:solidFill>
                  <a:srgbClr val="4C260F"/>
                </a:solidFill>
              </a:endParaRPr>
            </a:p>
            <a:p>
              <a:r>
                <a:rPr lang="ja-IT" altLang="en-US" dirty="0">
                  <a:solidFill>
                    <a:srgbClr val="4C260F"/>
                  </a:solidFill>
                </a:rPr>
                <a:t>説得（論破）される</a:t>
              </a:r>
              <a:endParaRPr lang="en-US" altLang="ja-IT" dirty="0">
                <a:solidFill>
                  <a:srgbClr val="4C260F"/>
                </a:solidFill>
              </a:endParaRP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0BAB69BE-FA6E-2052-1224-FA01B0AC4A84}"/>
              </a:ext>
            </a:extLst>
          </p:cNvPr>
          <p:cNvGrpSpPr/>
          <p:nvPr/>
        </p:nvGrpSpPr>
        <p:grpSpPr>
          <a:xfrm>
            <a:off x="6147878" y="1405585"/>
            <a:ext cx="2817536" cy="5195805"/>
            <a:chOff x="6147878" y="1405585"/>
            <a:chExt cx="2817536" cy="5195805"/>
          </a:xfrm>
        </p:grpSpPr>
        <p:sp>
          <p:nvSpPr>
            <p:cNvPr id="46" name="Freeform 314">
              <a:extLst>
                <a:ext uri="{FF2B5EF4-FFF2-40B4-BE49-F238E27FC236}">
                  <a16:creationId xmlns:a16="http://schemas.microsoft.com/office/drawing/2014/main" id="{9972F057-2863-2F95-513C-5A5FCC4D8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584" y="1996590"/>
              <a:ext cx="1572111" cy="1572110"/>
            </a:xfrm>
            <a:custGeom>
              <a:avLst/>
              <a:gdLst>
                <a:gd name="T0" fmla="*/ 2101 w 2102"/>
                <a:gd name="T1" fmla="*/ 1051 h 2103"/>
                <a:gd name="T2" fmla="*/ 2101 w 2102"/>
                <a:gd name="T3" fmla="*/ 1051 h 2103"/>
                <a:gd name="T4" fmla="*/ 1051 w 2102"/>
                <a:gd name="T5" fmla="*/ 2102 h 2103"/>
                <a:gd name="T6" fmla="*/ 1051 w 2102"/>
                <a:gd name="T7" fmla="*/ 2102 h 2103"/>
                <a:gd name="T8" fmla="*/ 0 w 2102"/>
                <a:gd name="T9" fmla="*/ 1051 h 2103"/>
                <a:gd name="T10" fmla="*/ 0 w 2102"/>
                <a:gd name="T11" fmla="*/ 1051 h 2103"/>
                <a:gd name="T12" fmla="*/ 1051 w 2102"/>
                <a:gd name="T13" fmla="*/ 0 h 2103"/>
                <a:gd name="T14" fmla="*/ 1051 w 2102"/>
                <a:gd name="T15" fmla="*/ 0 h 2103"/>
                <a:gd name="T16" fmla="*/ 2101 w 2102"/>
                <a:gd name="T17" fmla="*/ 1051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2" h="2103">
                  <a:moveTo>
                    <a:pt x="2101" y="1051"/>
                  </a:moveTo>
                  <a:lnTo>
                    <a:pt x="2101" y="1051"/>
                  </a:lnTo>
                  <a:cubicBezTo>
                    <a:pt x="2101" y="1632"/>
                    <a:pt x="1630" y="2102"/>
                    <a:pt x="1051" y="2102"/>
                  </a:cubicBezTo>
                  <a:lnTo>
                    <a:pt x="1051" y="2102"/>
                  </a:lnTo>
                  <a:cubicBezTo>
                    <a:pt x="471" y="2102"/>
                    <a:pt x="0" y="1632"/>
                    <a:pt x="0" y="1051"/>
                  </a:cubicBezTo>
                  <a:lnTo>
                    <a:pt x="0" y="1051"/>
                  </a:lnTo>
                  <a:cubicBezTo>
                    <a:pt x="0" y="471"/>
                    <a:pt x="471" y="0"/>
                    <a:pt x="1051" y="0"/>
                  </a:cubicBezTo>
                  <a:lnTo>
                    <a:pt x="1051" y="0"/>
                  </a:lnTo>
                  <a:cubicBezTo>
                    <a:pt x="1630" y="0"/>
                    <a:pt x="2101" y="471"/>
                    <a:pt x="2101" y="1051"/>
                  </a:cubicBezTo>
                </a:path>
              </a:pathLst>
            </a:custGeom>
            <a:solidFill>
              <a:srgbClr val="A3CF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315">
              <a:extLst>
                <a:ext uri="{FF2B5EF4-FFF2-40B4-BE49-F238E27FC236}">
                  <a16:creationId xmlns:a16="http://schemas.microsoft.com/office/drawing/2014/main" id="{C79557A3-BC54-810B-4607-4CA10CDDE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584" y="1996590"/>
              <a:ext cx="1572111" cy="1572110"/>
            </a:xfrm>
            <a:custGeom>
              <a:avLst/>
              <a:gdLst>
                <a:gd name="T0" fmla="*/ 2101 w 2102"/>
                <a:gd name="T1" fmla="*/ 1051 h 2103"/>
                <a:gd name="T2" fmla="*/ 2101 w 2102"/>
                <a:gd name="T3" fmla="*/ 1051 h 2103"/>
                <a:gd name="T4" fmla="*/ 1051 w 2102"/>
                <a:gd name="T5" fmla="*/ 2102 h 2103"/>
                <a:gd name="T6" fmla="*/ 1051 w 2102"/>
                <a:gd name="T7" fmla="*/ 2102 h 2103"/>
                <a:gd name="T8" fmla="*/ 0 w 2102"/>
                <a:gd name="T9" fmla="*/ 1051 h 2103"/>
                <a:gd name="T10" fmla="*/ 0 w 2102"/>
                <a:gd name="T11" fmla="*/ 1051 h 2103"/>
                <a:gd name="T12" fmla="*/ 1051 w 2102"/>
                <a:gd name="T13" fmla="*/ 0 h 2103"/>
                <a:gd name="T14" fmla="*/ 1051 w 2102"/>
                <a:gd name="T15" fmla="*/ 0 h 2103"/>
                <a:gd name="T16" fmla="*/ 2101 w 2102"/>
                <a:gd name="T17" fmla="*/ 1051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2" h="2103">
                  <a:moveTo>
                    <a:pt x="2101" y="1051"/>
                  </a:moveTo>
                  <a:lnTo>
                    <a:pt x="2101" y="1051"/>
                  </a:lnTo>
                  <a:cubicBezTo>
                    <a:pt x="2101" y="1632"/>
                    <a:pt x="1630" y="2102"/>
                    <a:pt x="1051" y="2102"/>
                  </a:cubicBezTo>
                  <a:lnTo>
                    <a:pt x="1051" y="2102"/>
                  </a:lnTo>
                  <a:cubicBezTo>
                    <a:pt x="471" y="2102"/>
                    <a:pt x="0" y="1632"/>
                    <a:pt x="0" y="1051"/>
                  </a:cubicBezTo>
                  <a:lnTo>
                    <a:pt x="0" y="1051"/>
                  </a:lnTo>
                  <a:cubicBezTo>
                    <a:pt x="0" y="471"/>
                    <a:pt x="471" y="0"/>
                    <a:pt x="1051" y="0"/>
                  </a:cubicBezTo>
                  <a:lnTo>
                    <a:pt x="1051" y="0"/>
                  </a:lnTo>
                  <a:cubicBezTo>
                    <a:pt x="1630" y="0"/>
                    <a:pt x="2101" y="471"/>
                    <a:pt x="2101" y="1051"/>
                  </a:cubicBezTo>
                </a:path>
              </a:pathLst>
            </a:custGeom>
            <a:solidFill>
              <a:srgbClr val="A3CF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316">
              <a:extLst>
                <a:ext uri="{FF2B5EF4-FFF2-40B4-BE49-F238E27FC236}">
                  <a16:creationId xmlns:a16="http://schemas.microsoft.com/office/drawing/2014/main" id="{8F4F9BA1-4C87-E4A2-B91D-984C4B3C4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3164" y="2092169"/>
              <a:ext cx="1377656" cy="1380951"/>
            </a:xfrm>
            <a:custGeom>
              <a:avLst/>
              <a:gdLst>
                <a:gd name="T0" fmla="*/ 1843 w 1844"/>
                <a:gd name="T1" fmla="*/ 922 h 1846"/>
                <a:gd name="T2" fmla="*/ 1843 w 1844"/>
                <a:gd name="T3" fmla="*/ 922 h 1846"/>
                <a:gd name="T4" fmla="*/ 922 w 1844"/>
                <a:gd name="T5" fmla="*/ 1845 h 1846"/>
                <a:gd name="T6" fmla="*/ 922 w 1844"/>
                <a:gd name="T7" fmla="*/ 1845 h 1846"/>
                <a:gd name="T8" fmla="*/ 0 w 1844"/>
                <a:gd name="T9" fmla="*/ 922 h 1846"/>
                <a:gd name="T10" fmla="*/ 0 w 1844"/>
                <a:gd name="T11" fmla="*/ 922 h 1846"/>
                <a:gd name="T12" fmla="*/ 922 w 1844"/>
                <a:gd name="T13" fmla="*/ 0 h 1846"/>
                <a:gd name="T14" fmla="*/ 922 w 1844"/>
                <a:gd name="T15" fmla="*/ 0 h 1846"/>
                <a:gd name="T16" fmla="*/ 1843 w 1844"/>
                <a:gd name="T17" fmla="*/ 922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4" h="1846">
                  <a:moveTo>
                    <a:pt x="1843" y="922"/>
                  </a:moveTo>
                  <a:lnTo>
                    <a:pt x="1843" y="922"/>
                  </a:lnTo>
                  <a:cubicBezTo>
                    <a:pt x="1843" y="1431"/>
                    <a:pt x="1431" y="1845"/>
                    <a:pt x="922" y="1845"/>
                  </a:cubicBezTo>
                  <a:lnTo>
                    <a:pt x="922" y="1845"/>
                  </a:lnTo>
                  <a:cubicBezTo>
                    <a:pt x="413" y="1845"/>
                    <a:pt x="0" y="1431"/>
                    <a:pt x="0" y="922"/>
                  </a:cubicBezTo>
                  <a:lnTo>
                    <a:pt x="0" y="922"/>
                  </a:lnTo>
                  <a:cubicBezTo>
                    <a:pt x="0" y="413"/>
                    <a:pt x="413" y="0"/>
                    <a:pt x="922" y="0"/>
                  </a:cubicBezTo>
                  <a:lnTo>
                    <a:pt x="922" y="0"/>
                  </a:lnTo>
                  <a:cubicBezTo>
                    <a:pt x="1431" y="0"/>
                    <a:pt x="1843" y="413"/>
                    <a:pt x="1843" y="92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Line 323">
              <a:extLst>
                <a:ext uri="{FF2B5EF4-FFF2-40B4-BE49-F238E27FC236}">
                  <a16:creationId xmlns:a16="http://schemas.microsoft.com/office/drawing/2014/main" id="{DA3E89A3-69D0-26A9-3600-E6F8EE3C26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1991" y="1580520"/>
              <a:ext cx="0" cy="417600"/>
            </a:xfrm>
            <a:prstGeom prst="line">
              <a:avLst/>
            </a:prstGeom>
            <a:noFill/>
            <a:ln w="38100" cap="flat">
              <a:solidFill>
                <a:srgbClr val="A3CF47"/>
              </a:solidFill>
              <a:round/>
              <a:headEnd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864" tIns="27432" rIns="54864" bIns="27432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324">
              <a:extLst>
                <a:ext uri="{FF2B5EF4-FFF2-40B4-BE49-F238E27FC236}">
                  <a16:creationId xmlns:a16="http://schemas.microsoft.com/office/drawing/2014/main" id="{8B2B4252-D637-6E57-DF35-E876419A2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7406" y="1405585"/>
              <a:ext cx="394097" cy="394100"/>
            </a:xfrm>
            <a:custGeom>
              <a:avLst/>
              <a:gdLst>
                <a:gd name="T0" fmla="*/ 381 w 382"/>
                <a:gd name="T1" fmla="*/ 191 h 384"/>
                <a:gd name="T2" fmla="*/ 381 w 382"/>
                <a:gd name="T3" fmla="*/ 191 h 384"/>
                <a:gd name="T4" fmla="*/ 191 w 382"/>
                <a:gd name="T5" fmla="*/ 383 h 384"/>
                <a:gd name="T6" fmla="*/ 191 w 382"/>
                <a:gd name="T7" fmla="*/ 383 h 384"/>
                <a:gd name="T8" fmla="*/ 0 w 382"/>
                <a:gd name="T9" fmla="*/ 191 h 384"/>
                <a:gd name="T10" fmla="*/ 0 w 382"/>
                <a:gd name="T11" fmla="*/ 191 h 384"/>
                <a:gd name="T12" fmla="*/ 191 w 382"/>
                <a:gd name="T13" fmla="*/ 0 h 384"/>
                <a:gd name="T14" fmla="*/ 191 w 382"/>
                <a:gd name="T15" fmla="*/ 0 h 384"/>
                <a:gd name="T16" fmla="*/ 381 w 382"/>
                <a:gd name="T1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384">
                  <a:moveTo>
                    <a:pt x="381" y="191"/>
                  </a:moveTo>
                  <a:lnTo>
                    <a:pt x="381" y="191"/>
                  </a:lnTo>
                  <a:cubicBezTo>
                    <a:pt x="381" y="297"/>
                    <a:pt x="296" y="383"/>
                    <a:pt x="191" y="383"/>
                  </a:cubicBezTo>
                  <a:lnTo>
                    <a:pt x="191" y="383"/>
                  </a:lnTo>
                  <a:cubicBezTo>
                    <a:pt x="85" y="383"/>
                    <a:pt x="0" y="297"/>
                    <a:pt x="0" y="191"/>
                  </a:cubicBezTo>
                  <a:lnTo>
                    <a:pt x="0" y="191"/>
                  </a:lnTo>
                  <a:cubicBezTo>
                    <a:pt x="0" y="85"/>
                    <a:pt x="85" y="0"/>
                    <a:pt x="191" y="0"/>
                  </a:cubicBezTo>
                  <a:lnTo>
                    <a:pt x="191" y="0"/>
                  </a:lnTo>
                  <a:cubicBezTo>
                    <a:pt x="296" y="0"/>
                    <a:pt x="381" y="85"/>
                    <a:pt x="381" y="191"/>
                  </a:cubicBezTo>
                </a:path>
              </a:pathLst>
            </a:custGeom>
            <a:solidFill>
              <a:srgbClr val="A3CF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b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4C260F"/>
                    </a:outerShdw>
                  </a:effectLst>
                  <a:latin typeface="Poppins" pitchFamily="2" charset="77"/>
                </a:rPr>
                <a:t>3</a:t>
              </a:r>
            </a:p>
          </p:txBody>
        </p:sp>
        <p:pic>
          <p:nvPicPr>
            <p:cNvPr id="51" name="グラフィックス 50" descr="病院 単色塗りつぶし">
              <a:extLst>
                <a:ext uri="{FF2B5EF4-FFF2-40B4-BE49-F238E27FC236}">
                  <a16:creationId xmlns:a16="http://schemas.microsoft.com/office/drawing/2014/main" id="{6B4347FB-C72A-2678-7083-FE97FEF6B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 flipH="1">
              <a:off x="7202521" y="2456204"/>
              <a:ext cx="662794" cy="662794"/>
            </a:xfrm>
            <a:prstGeom prst="rect">
              <a:avLst/>
            </a:prstGeom>
          </p:spPr>
        </p:pic>
        <p:sp>
          <p:nvSpPr>
            <p:cNvPr id="52" name="角丸四角形 51">
              <a:extLst>
                <a:ext uri="{FF2B5EF4-FFF2-40B4-BE49-F238E27FC236}">
                  <a16:creationId xmlns:a16="http://schemas.microsoft.com/office/drawing/2014/main" id="{DB454852-9C3C-42EF-B563-623F42541B53}"/>
                </a:ext>
              </a:extLst>
            </p:cNvPr>
            <p:cNvSpPr/>
            <p:nvPr/>
          </p:nvSpPr>
          <p:spPr>
            <a:xfrm>
              <a:off x="6147878" y="3623165"/>
              <a:ext cx="2817536" cy="459797"/>
            </a:xfrm>
            <a:prstGeom prst="roundRect">
              <a:avLst>
                <a:gd name="adj" fmla="val 2459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r>
                <a:rPr kumimoji="1" lang="ja-IT" altLang="en-US" b="1" dirty="0">
                  <a:solidFill>
                    <a:schemeClr val="bg1"/>
                  </a:solidFill>
                  <a:effectLst>
                    <a:glow rad="127000">
                      <a:srgbClr val="A3CF47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医師（病院）に拒否される</a:t>
              </a:r>
              <a:endParaRPr kumimoji="1" lang="ja-JP" altLang="en-US" b="1">
                <a:solidFill>
                  <a:schemeClr val="bg1"/>
                </a:solidFill>
                <a:effectLst>
                  <a:glow rad="127000">
                    <a:srgbClr val="A3CF47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53" name="グラフィックス 52" descr="環状の矢印 単色塗りつぶし">
              <a:extLst>
                <a:ext uri="{FF2B5EF4-FFF2-40B4-BE49-F238E27FC236}">
                  <a16:creationId xmlns:a16="http://schemas.microsoft.com/office/drawing/2014/main" id="{B2DDCD1C-B3D9-A707-DE59-3E828A191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 flipH="1">
              <a:off x="6778486" y="2017866"/>
              <a:ext cx="1572105" cy="1572105"/>
            </a:xfrm>
            <a:prstGeom prst="rect">
              <a:avLst/>
            </a:prstGeom>
          </p:spPr>
        </p:pic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C998CDDC-841A-1E7E-DDB3-EE646ADC577F}"/>
                </a:ext>
              </a:extLst>
            </p:cNvPr>
            <p:cNvSpPr/>
            <p:nvPr/>
          </p:nvSpPr>
          <p:spPr>
            <a:xfrm>
              <a:off x="6198802" y="4087246"/>
              <a:ext cx="2699204" cy="10070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記入内容がわからない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正しい通院をしていない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薬を受け取っていない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診断書を発行できない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endParaRPr lang="en-US" altLang="ja-IT" sz="1600" b="1" dirty="0">
                <a:solidFill>
                  <a:srgbClr val="4C260F"/>
                </a:solidFill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F1291FF5-D9A6-F750-AF64-EF49AD21475B}"/>
                </a:ext>
              </a:extLst>
            </p:cNvPr>
            <p:cNvSpPr/>
            <p:nvPr/>
          </p:nvSpPr>
          <p:spPr>
            <a:xfrm>
              <a:off x="6162906" y="5213342"/>
              <a:ext cx="2789219" cy="1388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r>
                <a:rPr lang="ja-IT" altLang="en-US" dirty="0">
                  <a:solidFill>
                    <a:srgbClr val="4C260F"/>
                  </a:solidFill>
                </a:rPr>
                <a:t>医師は治療のプロ</a:t>
              </a:r>
              <a:endParaRPr lang="en-US" altLang="ja-IT" dirty="0">
                <a:solidFill>
                  <a:srgbClr val="4C260F"/>
                </a:solidFill>
              </a:endParaRPr>
            </a:p>
            <a:p>
              <a:r>
                <a:rPr lang="ja-IT" altLang="en-US" dirty="0">
                  <a:solidFill>
                    <a:schemeClr val="bg1"/>
                  </a:solidFill>
                  <a:effectLst>
                    <a:glow rad="127000">
                      <a:srgbClr val="FF4136"/>
                    </a:glow>
                  </a:effectLst>
                </a:rPr>
                <a:t>給付金のプロではない！</a:t>
              </a:r>
              <a:endParaRPr lang="en-US" altLang="ja-IT" dirty="0">
                <a:solidFill>
                  <a:schemeClr val="bg1"/>
                </a:solidFill>
                <a:effectLst>
                  <a:glow rad="127000">
                    <a:srgbClr val="FF4136"/>
                  </a:glow>
                </a:effectLst>
              </a:endParaRPr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B1865F8F-418D-356A-DCBE-460400F75DAC}"/>
              </a:ext>
            </a:extLst>
          </p:cNvPr>
          <p:cNvGrpSpPr/>
          <p:nvPr/>
        </p:nvGrpSpPr>
        <p:grpSpPr>
          <a:xfrm>
            <a:off x="479199" y="1405585"/>
            <a:ext cx="2706173" cy="5195805"/>
            <a:chOff x="479199" y="1405585"/>
            <a:chExt cx="2706173" cy="5195805"/>
          </a:xfrm>
        </p:grpSpPr>
        <p:sp>
          <p:nvSpPr>
            <p:cNvPr id="29" name="Line 449">
              <a:extLst>
                <a:ext uri="{FF2B5EF4-FFF2-40B4-BE49-F238E27FC236}">
                  <a16:creationId xmlns:a16="http://schemas.microsoft.com/office/drawing/2014/main" id="{7B2D0420-51A8-EB21-E5F0-4EF7A4125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5770" y="1620861"/>
              <a:ext cx="0" cy="417600"/>
            </a:xfrm>
            <a:prstGeom prst="line">
              <a:avLst/>
            </a:prstGeom>
            <a:noFill/>
            <a:ln w="38100" cap="flat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 type="oval"/>
            </a:ln>
            <a:effectLst/>
          </p:spPr>
          <p:txBody>
            <a:bodyPr lIns="54864" tIns="27432" rIns="54864" bIns="27432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440">
              <a:extLst>
                <a:ext uri="{FF2B5EF4-FFF2-40B4-BE49-F238E27FC236}">
                  <a16:creationId xmlns:a16="http://schemas.microsoft.com/office/drawing/2014/main" id="{699ABB7C-7B8A-7B18-668D-7608D9094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069" y="1996590"/>
              <a:ext cx="1572109" cy="1572110"/>
            </a:xfrm>
            <a:custGeom>
              <a:avLst/>
              <a:gdLst>
                <a:gd name="T0" fmla="*/ 2102 w 2103"/>
                <a:gd name="T1" fmla="*/ 1051 h 2103"/>
                <a:gd name="T2" fmla="*/ 2102 w 2103"/>
                <a:gd name="T3" fmla="*/ 1051 h 2103"/>
                <a:gd name="T4" fmla="*/ 1051 w 2103"/>
                <a:gd name="T5" fmla="*/ 2102 h 2103"/>
                <a:gd name="T6" fmla="*/ 1051 w 2103"/>
                <a:gd name="T7" fmla="*/ 2102 h 2103"/>
                <a:gd name="T8" fmla="*/ 0 w 2103"/>
                <a:gd name="T9" fmla="*/ 1051 h 2103"/>
                <a:gd name="T10" fmla="*/ 0 w 2103"/>
                <a:gd name="T11" fmla="*/ 1051 h 2103"/>
                <a:gd name="T12" fmla="*/ 1051 w 2103"/>
                <a:gd name="T13" fmla="*/ 0 h 2103"/>
                <a:gd name="T14" fmla="*/ 1051 w 2103"/>
                <a:gd name="T15" fmla="*/ 0 h 2103"/>
                <a:gd name="T16" fmla="*/ 2102 w 2103"/>
                <a:gd name="T17" fmla="*/ 1051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3" h="2103">
                  <a:moveTo>
                    <a:pt x="2102" y="1051"/>
                  </a:moveTo>
                  <a:lnTo>
                    <a:pt x="2102" y="1051"/>
                  </a:lnTo>
                  <a:cubicBezTo>
                    <a:pt x="2102" y="1632"/>
                    <a:pt x="1631" y="2102"/>
                    <a:pt x="1051" y="2102"/>
                  </a:cubicBezTo>
                  <a:lnTo>
                    <a:pt x="1051" y="2102"/>
                  </a:lnTo>
                  <a:cubicBezTo>
                    <a:pt x="470" y="2102"/>
                    <a:pt x="0" y="1632"/>
                    <a:pt x="0" y="1051"/>
                  </a:cubicBezTo>
                  <a:lnTo>
                    <a:pt x="0" y="1051"/>
                  </a:lnTo>
                  <a:cubicBezTo>
                    <a:pt x="0" y="471"/>
                    <a:pt x="470" y="0"/>
                    <a:pt x="1051" y="0"/>
                  </a:cubicBezTo>
                  <a:lnTo>
                    <a:pt x="1051" y="0"/>
                  </a:lnTo>
                  <a:cubicBezTo>
                    <a:pt x="1631" y="0"/>
                    <a:pt x="2102" y="471"/>
                    <a:pt x="2102" y="105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441">
              <a:extLst>
                <a:ext uri="{FF2B5EF4-FFF2-40B4-BE49-F238E27FC236}">
                  <a16:creationId xmlns:a16="http://schemas.microsoft.com/office/drawing/2014/main" id="{6B79AD10-0398-D4FD-7115-3B7408AE4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069" y="1996590"/>
              <a:ext cx="1572109" cy="1572110"/>
            </a:xfrm>
            <a:custGeom>
              <a:avLst/>
              <a:gdLst>
                <a:gd name="T0" fmla="*/ 2102 w 2103"/>
                <a:gd name="T1" fmla="*/ 1051 h 2103"/>
                <a:gd name="T2" fmla="*/ 2102 w 2103"/>
                <a:gd name="T3" fmla="*/ 1051 h 2103"/>
                <a:gd name="T4" fmla="*/ 1051 w 2103"/>
                <a:gd name="T5" fmla="*/ 2102 h 2103"/>
                <a:gd name="T6" fmla="*/ 1051 w 2103"/>
                <a:gd name="T7" fmla="*/ 2102 h 2103"/>
                <a:gd name="T8" fmla="*/ 0 w 2103"/>
                <a:gd name="T9" fmla="*/ 1051 h 2103"/>
                <a:gd name="T10" fmla="*/ 0 w 2103"/>
                <a:gd name="T11" fmla="*/ 1051 h 2103"/>
                <a:gd name="T12" fmla="*/ 1051 w 2103"/>
                <a:gd name="T13" fmla="*/ 0 h 2103"/>
                <a:gd name="T14" fmla="*/ 1051 w 2103"/>
                <a:gd name="T15" fmla="*/ 0 h 2103"/>
                <a:gd name="T16" fmla="*/ 2102 w 2103"/>
                <a:gd name="T17" fmla="*/ 1051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3" h="2103">
                  <a:moveTo>
                    <a:pt x="2102" y="1051"/>
                  </a:moveTo>
                  <a:lnTo>
                    <a:pt x="2102" y="1051"/>
                  </a:lnTo>
                  <a:cubicBezTo>
                    <a:pt x="2102" y="1632"/>
                    <a:pt x="1631" y="2102"/>
                    <a:pt x="1051" y="2102"/>
                  </a:cubicBezTo>
                  <a:lnTo>
                    <a:pt x="1051" y="2102"/>
                  </a:lnTo>
                  <a:cubicBezTo>
                    <a:pt x="470" y="2102"/>
                    <a:pt x="0" y="1632"/>
                    <a:pt x="0" y="1051"/>
                  </a:cubicBezTo>
                  <a:lnTo>
                    <a:pt x="0" y="1051"/>
                  </a:lnTo>
                  <a:cubicBezTo>
                    <a:pt x="0" y="471"/>
                    <a:pt x="470" y="0"/>
                    <a:pt x="1051" y="0"/>
                  </a:cubicBezTo>
                  <a:lnTo>
                    <a:pt x="1051" y="0"/>
                  </a:lnTo>
                  <a:cubicBezTo>
                    <a:pt x="1631" y="0"/>
                    <a:pt x="2102" y="471"/>
                    <a:pt x="2102" y="1051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442">
              <a:extLst>
                <a:ext uri="{FF2B5EF4-FFF2-40B4-BE49-F238E27FC236}">
                  <a16:creationId xmlns:a16="http://schemas.microsoft.com/office/drawing/2014/main" id="{CE02E278-817B-481F-0153-78DCB0869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944" y="2092169"/>
              <a:ext cx="1377656" cy="1380951"/>
            </a:xfrm>
            <a:custGeom>
              <a:avLst/>
              <a:gdLst>
                <a:gd name="T0" fmla="*/ 1844 w 1845"/>
                <a:gd name="T1" fmla="*/ 922 h 1846"/>
                <a:gd name="T2" fmla="*/ 1844 w 1845"/>
                <a:gd name="T3" fmla="*/ 922 h 1846"/>
                <a:gd name="T4" fmla="*/ 922 w 1845"/>
                <a:gd name="T5" fmla="*/ 1845 h 1846"/>
                <a:gd name="T6" fmla="*/ 922 w 1845"/>
                <a:gd name="T7" fmla="*/ 1845 h 1846"/>
                <a:gd name="T8" fmla="*/ 0 w 1845"/>
                <a:gd name="T9" fmla="*/ 922 h 1846"/>
                <a:gd name="T10" fmla="*/ 0 w 1845"/>
                <a:gd name="T11" fmla="*/ 922 h 1846"/>
                <a:gd name="T12" fmla="*/ 922 w 1845"/>
                <a:gd name="T13" fmla="*/ 0 h 1846"/>
                <a:gd name="T14" fmla="*/ 922 w 1845"/>
                <a:gd name="T15" fmla="*/ 0 h 1846"/>
                <a:gd name="T16" fmla="*/ 1844 w 1845"/>
                <a:gd name="T17" fmla="*/ 922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5" h="1846">
                  <a:moveTo>
                    <a:pt x="1844" y="922"/>
                  </a:moveTo>
                  <a:lnTo>
                    <a:pt x="1844" y="922"/>
                  </a:lnTo>
                  <a:cubicBezTo>
                    <a:pt x="1844" y="1431"/>
                    <a:pt x="1431" y="1845"/>
                    <a:pt x="922" y="1845"/>
                  </a:cubicBezTo>
                  <a:lnTo>
                    <a:pt x="922" y="1845"/>
                  </a:lnTo>
                  <a:cubicBezTo>
                    <a:pt x="412" y="1845"/>
                    <a:pt x="0" y="1431"/>
                    <a:pt x="0" y="922"/>
                  </a:cubicBezTo>
                  <a:lnTo>
                    <a:pt x="0" y="922"/>
                  </a:lnTo>
                  <a:cubicBezTo>
                    <a:pt x="0" y="413"/>
                    <a:pt x="412" y="0"/>
                    <a:pt x="922" y="0"/>
                  </a:cubicBezTo>
                  <a:lnTo>
                    <a:pt x="922" y="0"/>
                  </a:lnTo>
                  <a:cubicBezTo>
                    <a:pt x="1431" y="0"/>
                    <a:pt x="1844" y="413"/>
                    <a:pt x="1844" y="92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450">
              <a:extLst>
                <a:ext uri="{FF2B5EF4-FFF2-40B4-BE49-F238E27FC236}">
                  <a16:creationId xmlns:a16="http://schemas.microsoft.com/office/drawing/2014/main" id="{BDBA4DC9-06FC-A7A6-A11B-D3E15F86E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891" y="1405585"/>
              <a:ext cx="394100" cy="394100"/>
            </a:xfrm>
            <a:custGeom>
              <a:avLst/>
              <a:gdLst>
                <a:gd name="T0" fmla="*/ 384 w 385"/>
                <a:gd name="T1" fmla="*/ 191 h 384"/>
                <a:gd name="T2" fmla="*/ 384 w 385"/>
                <a:gd name="T3" fmla="*/ 191 h 384"/>
                <a:gd name="T4" fmla="*/ 192 w 385"/>
                <a:gd name="T5" fmla="*/ 383 h 384"/>
                <a:gd name="T6" fmla="*/ 192 w 385"/>
                <a:gd name="T7" fmla="*/ 383 h 384"/>
                <a:gd name="T8" fmla="*/ 0 w 385"/>
                <a:gd name="T9" fmla="*/ 191 h 384"/>
                <a:gd name="T10" fmla="*/ 0 w 385"/>
                <a:gd name="T11" fmla="*/ 191 h 384"/>
                <a:gd name="T12" fmla="*/ 192 w 385"/>
                <a:gd name="T13" fmla="*/ 0 h 384"/>
                <a:gd name="T14" fmla="*/ 192 w 385"/>
                <a:gd name="T15" fmla="*/ 0 h 384"/>
                <a:gd name="T16" fmla="*/ 384 w 385"/>
                <a:gd name="T1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5" h="384">
                  <a:moveTo>
                    <a:pt x="384" y="191"/>
                  </a:moveTo>
                  <a:lnTo>
                    <a:pt x="384" y="191"/>
                  </a:lnTo>
                  <a:cubicBezTo>
                    <a:pt x="384" y="297"/>
                    <a:pt x="298" y="383"/>
                    <a:pt x="192" y="383"/>
                  </a:cubicBezTo>
                  <a:lnTo>
                    <a:pt x="192" y="383"/>
                  </a:lnTo>
                  <a:cubicBezTo>
                    <a:pt x="86" y="383"/>
                    <a:pt x="0" y="297"/>
                    <a:pt x="0" y="191"/>
                  </a:cubicBezTo>
                  <a:lnTo>
                    <a:pt x="0" y="191"/>
                  </a:lnTo>
                  <a:cubicBezTo>
                    <a:pt x="0" y="85"/>
                    <a:pt x="86" y="0"/>
                    <a:pt x="192" y="0"/>
                  </a:cubicBezTo>
                  <a:lnTo>
                    <a:pt x="192" y="0"/>
                  </a:lnTo>
                  <a:cubicBezTo>
                    <a:pt x="298" y="0"/>
                    <a:pt x="384" y="85"/>
                    <a:pt x="384" y="191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b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4C260F"/>
                    </a:outerShdw>
                  </a:effectLst>
                  <a:latin typeface="Poppins" pitchFamily="2" charset="77"/>
                </a:rPr>
                <a:t>1</a:t>
              </a:r>
            </a:p>
          </p:txBody>
        </p:sp>
        <p:sp>
          <p:nvSpPr>
            <p:cNvPr id="31" name="角丸四角形 30">
              <a:extLst>
                <a:ext uri="{FF2B5EF4-FFF2-40B4-BE49-F238E27FC236}">
                  <a16:creationId xmlns:a16="http://schemas.microsoft.com/office/drawing/2014/main" id="{AD3A5420-76E1-F430-536A-E6C5376FA5B3}"/>
                </a:ext>
              </a:extLst>
            </p:cNvPr>
            <p:cNvSpPr/>
            <p:nvPr/>
          </p:nvSpPr>
          <p:spPr>
            <a:xfrm>
              <a:off x="484520" y="3622778"/>
              <a:ext cx="2699204" cy="459797"/>
            </a:xfrm>
            <a:prstGeom prst="roundRect">
              <a:avLst>
                <a:gd name="adj" fmla="val 2459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r>
                <a:rPr lang="ja-IT" altLang="en-US" b="1" dirty="0">
                  <a:solidFill>
                    <a:schemeClr val="bg1"/>
                  </a:solidFill>
                  <a:effectLst>
                    <a:glow rad="127000">
                      <a:srgbClr val="A3CF47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申請方法が分からない</a:t>
              </a:r>
              <a:endParaRPr lang="en-US" altLang="ja-IT" b="1" dirty="0">
                <a:solidFill>
                  <a:schemeClr val="bg1"/>
                </a:solidFill>
                <a:effectLst>
                  <a:glow rad="127000">
                    <a:srgbClr val="A3CF47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D5543B6B-F8BB-B5EB-8C92-7F7C7FC70D24}"/>
                </a:ext>
              </a:extLst>
            </p:cNvPr>
            <p:cNvSpPr/>
            <p:nvPr/>
          </p:nvSpPr>
          <p:spPr>
            <a:xfrm>
              <a:off x="479199" y="4087246"/>
              <a:ext cx="2699204" cy="10070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手順は？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申請書類の記入は？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提出先は？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endParaRPr lang="en-US" altLang="ja-IT" sz="1600" b="1" dirty="0">
                <a:solidFill>
                  <a:srgbClr val="4C260F"/>
                </a:solidFill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6E6D4CFD-FAC8-33FB-06E6-5870A6FE1E6F}"/>
                </a:ext>
              </a:extLst>
            </p:cNvPr>
            <p:cNvSpPr/>
            <p:nvPr/>
          </p:nvSpPr>
          <p:spPr>
            <a:xfrm>
              <a:off x="486168" y="5213342"/>
              <a:ext cx="2699204" cy="1388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r>
                <a:rPr lang="ja-IT" altLang="en-US" dirty="0">
                  <a:solidFill>
                    <a:srgbClr val="4C260F"/>
                  </a:solidFill>
                </a:rPr>
                <a:t>どこで聞けば良いのか、</a:t>
              </a:r>
              <a:endParaRPr lang="en-US" altLang="ja-IT" dirty="0">
                <a:solidFill>
                  <a:srgbClr val="4C260F"/>
                </a:solidFill>
              </a:endParaRPr>
            </a:p>
            <a:p>
              <a:r>
                <a:rPr lang="ja-IT" altLang="en-US" dirty="0">
                  <a:solidFill>
                    <a:srgbClr val="4C260F"/>
                  </a:solidFill>
                </a:rPr>
                <a:t>何を聞けば良いのかも</a:t>
              </a:r>
              <a:endParaRPr lang="en-US" altLang="ja-IT" dirty="0">
                <a:solidFill>
                  <a:srgbClr val="4C260F"/>
                </a:solidFill>
              </a:endParaRPr>
            </a:p>
            <a:p>
              <a:r>
                <a:rPr lang="ja-IT" altLang="en-US" dirty="0">
                  <a:solidFill>
                    <a:srgbClr val="4C260F"/>
                  </a:solidFill>
                </a:rPr>
                <a:t>分からない</a:t>
              </a:r>
              <a:endParaRPr lang="en-US" altLang="ja-IT" dirty="0">
                <a:solidFill>
                  <a:srgbClr val="4C260F"/>
                </a:solidFill>
              </a:endParaRPr>
            </a:p>
            <a:p>
              <a:endParaRPr lang="en-US" altLang="ja-IT" dirty="0">
                <a:solidFill>
                  <a:srgbClr val="4C260F"/>
                </a:solidFill>
              </a:endParaRPr>
            </a:p>
          </p:txBody>
        </p:sp>
        <p:pic>
          <p:nvPicPr>
            <p:cNvPr id="56" name="グラフィックス 55" descr="安全衛生 単色塗りつぶし">
              <a:extLst>
                <a:ext uri="{FF2B5EF4-FFF2-40B4-BE49-F238E27FC236}">
                  <a16:creationId xmlns:a16="http://schemas.microsoft.com/office/drawing/2014/main" id="{BE5F31ED-503B-12AF-6707-513B7BCB9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454641" y="2402877"/>
              <a:ext cx="777815" cy="777815"/>
            </a:xfrm>
            <a:prstGeom prst="rect">
              <a:avLst/>
            </a:prstGeom>
          </p:spPr>
        </p:pic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57EBE459-058B-E527-4AB5-AE8C3EE5A652}"/>
              </a:ext>
            </a:extLst>
          </p:cNvPr>
          <p:cNvGrpSpPr/>
          <p:nvPr/>
        </p:nvGrpSpPr>
        <p:grpSpPr>
          <a:xfrm>
            <a:off x="9015049" y="1405585"/>
            <a:ext cx="2915014" cy="5458293"/>
            <a:chOff x="9015049" y="1405585"/>
            <a:chExt cx="2915014" cy="5458293"/>
          </a:xfrm>
        </p:grpSpPr>
        <p:sp>
          <p:nvSpPr>
            <p:cNvPr id="58" name="Freeform 188">
              <a:extLst>
                <a:ext uri="{FF2B5EF4-FFF2-40B4-BE49-F238E27FC236}">
                  <a16:creationId xmlns:a16="http://schemas.microsoft.com/office/drawing/2014/main" id="{0434EE9D-377A-B768-087B-D1DDA4486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0696" y="1996590"/>
              <a:ext cx="1572111" cy="1572110"/>
            </a:xfrm>
            <a:custGeom>
              <a:avLst/>
              <a:gdLst>
                <a:gd name="T0" fmla="*/ 2102 w 2103"/>
                <a:gd name="T1" fmla="*/ 1051 h 2103"/>
                <a:gd name="T2" fmla="*/ 2102 w 2103"/>
                <a:gd name="T3" fmla="*/ 1051 h 2103"/>
                <a:gd name="T4" fmla="*/ 1052 w 2103"/>
                <a:gd name="T5" fmla="*/ 2102 h 2103"/>
                <a:gd name="T6" fmla="*/ 1052 w 2103"/>
                <a:gd name="T7" fmla="*/ 2102 h 2103"/>
                <a:gd name="T8" fmla="*/ 0 w 2103"/>
                <a:gd name="T9" fmla="*/ 1051 h 2103"/>
                <a:gd name="T10" fmla="*/ 0 w 2103"/>
                <a:gd name="T11" fmla="*/ 1051 h 2103"/>
                <a:gd name="T12" fmla="*/ 1052 w 2103"/>
                <a:gd name="T13" fmla="*/ 0 h 2103"/>
                <a:gd name="T14" fmla="*/ 1052 w 2103"/>
                <a:gd name="T15" fmla="*/ 0 h 2103"/>
                <a:gd name="T16" fmla="*/ 2102 w 2103"/>
                <a:gd name="T17" fmla="*/ 1051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3" h="2103">
                  <a:moveTo>
                    <a:pt x="2102" y="1051"/>
                  </a:moveTo>
                  <a:lnTo>
                    <a:pt x="2102" y="1051"/>
                  </a:lnTo>
                  <a:cubicBezTo>
                    <a:pt x="2102" y="1632"/>
                    <a:pt x="1632" y="2102"/>
                    <a:pt x="1052" y="2102"/>
                  </a:cubicBezTo>
                  <a:lnTo>
                    <a:pt x="1052" y="2102"/>
                  </a:lnTo>
                  <a:cubicBezTo>
                    <a:pt x="471" y="2102"/>
                    <a:pt x="0" y="1632"/>
                    <a:pt x="0" y="1051"/>
                  </a:cubicBezTo>
                  <a:lnTo>
                    <a:pt x="0" y="1051"/>
                  </a:lnTo>
                  <a:cubicBezTo>
                    <a:pt x="0" y="471"/>
                    <a:pt x="471" y="0"/>
                    <a:pt x="1052" y="0"/>
                  </a:cubicBezTo>
                  <a:lnTo>
                    <a:pt x="1052" y="0"/>
                  </a:lnTo>
                  <a:cubicBezTo>
                    <a:pt x="1632" y="0"/>
                    <a:pt x="2102" y="471"/>
                    <a:pt x="2102" y="105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189">
              <a:extLst>
                <a:ext uri="{FF2B5EF4-FFF2-40B4-BE49-F238E27FC236}">
                  <a16:creationId xmlns:a16="http://schemas.microsoft.com/office/drawing/2014/main" id="{B68F242F-0A79-40FC-C0A7-B33CC9470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0696" y="1996590"/>
              <a:ext cx="1572111" cy="1572110"/>
            </a:xfrm>
            <a:custGeom>
              <a:avLst/>
              <a:gdLst>
                <a:gd name="T0" fmla="*/ 2102 w 2103"/>
                <a:gd name="T1" fmla="*/ 1051 h 2103"/>
                <a:gd name="T2" fmla="*/ 2102 w 2103"/>
                <a:gd name="T3" fmla="*/ 1051 h 2103"/>
                <a:gd name="T4" fmla="*/ 1052 w 2103"/>
                <a:gd name="T5" fmla="*/ 2102 h 2103"/>
                <a:gd name="T6" fmla="*/ 1052 w 2103"/>
                <a:gd name="T7" fmla="*/ 2102 h 2103"/>
                <a:gd name="T8" fmla="*/ 0 w 2103"/>
                <a:gd name="T9" fmla="*/ 1051 h 2103"/>
                <a:gd name="T10" fmla="*/ 0 w 2103"/>
                <a:gd name="T11" fmla="*/ 1051 h 2103"/>
                <a:gd name="T12" fmla="*/ 1052 w 2103"/>
                <a:gd name="T13" fmla="*/ 0 h 2103"/>
                <a:gd name="T14" fmla="*/ 1052 w 2103"/>
                <a:gd name="T15" fmla="*/ 0 h 2103"/>
                <a:gd name="T16" fmla="*/ 2102 w 2103"/>
                <a:gd name="T17" fmla="*/ 1051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3" h="2103">
                  <a:moveTo>
                    <a:pt x="2102" y="1051"/>
                  </a:moveTo>
                  <a:lnTo>
                    <a:pt x="2102" y="1051"/>
                  </a:lnTo>
                  <a:cubicBezTo>
                    <a:pt x="2102" y="1632"/>
                    <a:pt x="1632" y="2102"/>
                    <a:pt x="1052" y="2102"/>
                  </a:cubicBezTo>
                  <a:lnTo>
                    <a:pt x="1052" y="2102"/>
                  </a:lnTo>
                  <a:cubicBezTo>
                    <a:pt x="471" y="2102"/>
                    <a:pt x="0" y="1632"/>
                    <a:pt x="0" y="1051"/>
                  </a:cubicBezTo>
                  <a:lnTo>
                    <a:pt x="0" y="1051"/>
                  </a:lnTo>
                  <a:cubicBezTo>
                    <a:pt x="0" y="471"/>
                    <a:pt x="471" y="0"/>
                    <a:pt x="1052" y="0"/>
                  </a:cubicBezTo>
                  <a:lnTo>
                    <a:pt x="1052" y="0"/>
                  </a:lnTo>
                  <a:cubicBezTo>
                    <a:pt x="1632" y="0"/>
                    <a:pt x="2102" y="471"/>
                    <a:pt x="2102" y="1051"/>
                  </a:cubicBezTo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190">
              <a:extLst>
                <a:ext uri="{FF2B5EF4-FFF2-40B4-BE49-F238E27FC236}">
                  <a16:creationId xmlns:a16="http://schemas.microsoft.com/office/drawing/2014/main" id="{99C40C23-1A36-769B-492C-CF49D569F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6276" y="2092169"/>
              <a:ext cx="1380951" cy="1380951"/>
            </a:xfrm>
            <a:custGeom>
              <a:avLst/>
              <a:gdLst>
                <a:gd name="T0" fmla="*/ 1845 w 1846"/>
                <a:gd name="T1" fmla="*/ 922 h 1846"/>
                <a:gd name="T2" fmla="*/ 1845 w 1846"/>
                <a:gd name="T3" fmla="*/ 922 h 1846"/>
                <a:gd name="T4" fmla="*/ 923 w 1846"/>
                <a:gd name="T5" fmla="*/ 1845 h 1846"/>
                <a:gd name="T6" fmla="*/ 923 w 1846"/>
                <a:gd name="T7" fmla="*/ 1845 h 1846"/>
                <a:gd name="T8" fmla="*/ 0 w 1846"/>
                <a:gd name="T9" fmla="*/ 922 h 1846"/>
                <a:gd name="T10" fmla="*/ 0 w 1846"/>
                <a:gd name="T11" fmla="*/ 922 h 1846"/>
                <a:gd name="T12" fmla="*/ 923 w 1846"/>
                <a:gd name="T13" fmla="*/ 0 h 1846"/>
                <a:gd name="T14" fmla="*/ 923 w 1846"/>
                <a:gd name="T15" fmla="*/ 0 h 1846"/>
                <a:gd name="T16" fmla="*/ 1845 w 1846"/>
                <a:gd name="T17" fmla="*/ 922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6" h="1846">
                  <a:moveTo>
                    <a:pt x="1845" y="922"/>
                  </a:moveTo>
                  <a:lnTo>
                    <a:pt x="1845" y="922"/>
                  </a:lnTo>
                  <a:cubicBezTo>
                    <a:pt x="1845" y="1431"/>
                    <a:pt x="1432" y="1845"/>
                    <a:pt x="923" y="1845"/>
                  </a:cubicBezTo>
                  <a:lnTo>
                    <a:pt x="923" y="1845"/>
                  </a:lnTo>
                  <a:cubicBezTo>
                    <a:pt x="413" y="1845"/>
                    <a:pt x="0" y="1431"/>
                    <a:pt x="0" y="922"/>
                  </a:cubicBezTo>
                  <a:lnTo>
                    <a:pt x="0" y="922"/>
                  </a:lnTo>
                  <a:cubicBezTo>
                    <a:pt x="0" y="413"/>
                    <a:pt x="413" y="0"/>
                    <a:pt x="923" y="0"/>
                  </a:cubicBezTo>
                  <a:lnTo>
                    <a:pt x="923" y="0"/>
                  </a:lnTo>
                  <a:cubicBezTo>
                    <a:pt x="1432" y="0"/>
                    <a:pt x="1845" y="413"/>
                    <a:pt x="1845" y="92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Line 197">
              <a:extLst>
                <a:ext uri="{FF2B5EF4-FFF2-40B4-BE49-F238E27FC236}">
                  <a16:creationId xmlns:a16="http://schemas.microsoft.com/office/drawing/2014/main" id="{09A90B71-A858-88C0-E592-8B2A3D772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95103" y="1567073"/>
              <a:ext cx="0" cy="417600"/>
            </a:xfrm>
            <a:prstGeom prst="line">
              <a:avLst/>
            </a:prstGeom>
            <a:noFill/>
            <a:ln w="38100" cap="flat">
              <a:solidFill>
                <a:schemeClr val="accent6">
                  <a:lumMod val="75000"/>
                </a:schemeClr>
              </a:solidFill>
              <a:round/>
              <a:headEnd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864" tIns="27432" rIns="54864" bIns="27432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198">
              <a:extLst>
                <a:ext uri="{FF2B5EF4-FFF2-40B4-BE49-F238E27FC236}">
                  <a16:creationId xmlns:a16="http://schemas.microsoft.com/office/drawing/2014/main" id="{340CBD52-0B08-0F9B-3807-9F69B4C79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7224" y="1405585"/>
              <a:ext cx="394100" cy="394100"/>
            </a:xfrm>
            <a:custGeom>
              <a:avLst/>
              <a:gdLst>
                <a:gd name="T0" fmla="*/ 384 w 385"/>
                <a:gd name="T1" fmla="*/ 191 h 384"/>
                <a:gd name="T2" fmla="*/ 384 w 385"/>
                <a:gd name="T3" fmla="*/ 191 h 384"/>
                <a:gd name="T4" fmla="*/ 193 w 385"/>
                <a:gd name="T5" fmla="*/ 383 h 384"/>
                <a:gd name="T6" fmla="*/ 193 w 385"/>
                <a:gd name="T7" fmla="*/ 383 h 384"/>
                <a:gd name="T8" fmla="*/ 0 w 385"/>
                <a:gd name="T9" fmla="*/ 191 h 384"/>
                <a:gd name="T10" fmla="*/ 0 w 385"/>
                <a:gd name="T11" fmla="*/ 191 h 384"/>
                <a:gd name="T12" fmla="*/ 193 w 385"/>
                <a:gd name="T13" fmla="*/ 0 h 384"/>
                <a:gd name="T14" fmla="*/ 193 w 385"/>
                <a:gd name="T15" fmla="*/ 0 h 384"/>
                <a:gd name="T16" fmla="*/ 384 w 385"/>
                <a:gd name="T1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5" h="384">
                  <a:moveTo>
                    <a:pt x="384" y="191"/>
                  </a:moveTo>
                  <a:lnTo>
                    <a:pt x="384" y="191"/>
                  </a:lnTo>
                  <a:cubicBezTo>
                    <a:pt x="384" y="297"/>
                    <a:pt x="298" y="383"/>
                    <a:pt x="193" y="383"/>
                  </a:cubicBezTo>
                  <a:lnTo>
                    <a:pt x="193" y="383"/>
                  </a:lnTo>
                  <a:cubicBezTo>
                    <a:pt x="87" y="383"/>
                    <a:pt x="0" y="297"/>
                    <a:pt x="0" y="191"/>
                  </a:cubicBezTo>
                  <a:lnTo>
                    <a:pt x="0" y="191"/>
                  </a:lnTo>
                  <a:cubicBezTo>
                    <a:pt x="0" y="85"/>
                    <a:pt x="87" y="0"/>
                    <a:pt x="193" y="0"/>
                  </a:cubicBezTo>
                  <a:lnTo>
                    <a:pt x="193" y="0"/>
                  </a:lnTo>
                  <a:cubicBezTo>
                    <a:pt x="298" y="0"/>
                    <a:pt x="384" y="85"/>
                    <a:pt x="384" y="19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b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4C260F"/>
                    </a:outerShdw>
                  </a:effectLst>
                  <a:latin typeface="Poppins" pitchFamily="2" charset="77"/>
                </a:rPr>
                <a:t>4</a:t>
              </a:r>
            </a:p>
          </p:txBody>
        </p:sp>
        <p:pic>
          <p:nvPicPr>
            <p:cNvPr id="63" name="グラフィックス 62" descr="人の集団 単色塗りつぶし">
              <a:extLst>
                <a:ext uri="{FF2B5EF4-FFF2-40B4-BE49-F238E27FC236}">
                  <a16:creationId xmlns:a16="http://schemas.microsoft.com/office/drawing/2014/main" id="{11B4B148-A07F-C7C5-3A63-263D0D5B6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9941279" y="2454480"/>
              <a:ext cx="777815" cy="777815"/>
            </a:xfrm>
            <a:prstGeom prst="rect">
              <a:avLst/>
            </a:prstGeom>
          </p:spPr>
        </p:pic>
        <p:sp>
          <p:nvSpPr>
            <p:cNvPr id="64" name="角丸四角形 63">
              <a:extLst>
                <a:ext uri="{FF2B5EF4-FFF2-40B4-BE49-F238E27FC236}">
                  <a16:creationId xmlns:a16="http://schemas.microsoft.com/office/drawing/2014/main" id="{8D0E56EB-D66C-1C99-0476-AE8D1C182BFC}"/>
                </a:ext>
              </a:extLst>
            </p:cNvPr>
            <p:cNvSpPr/>
            <p:nvPr/>
          </p:nvSpPr>
          <p:spPr>
            <a:xfrm>
              <a:off x="9043854" y="3619054"/>
              <a:ext cx="2699204" cy="459797"/>
            </a:xfrm>
            <a:prstGeom prst="roundRect">
              <a:avLst>
                <a:gd name="adj" fmla="val 2459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r>
                <a:rPr lang="ja-IT" altLang="en-US" b="1" dirty="0">
                  <a:solidFill>
                    <a:schemeClr val="bg1"/>
                  </a:solidFill>
                  <a:effectLst>
                    <a:glow rad="127000">
                      <a:srgbClr val="A3CF47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保険組合に拒否される</a:t>
              </a:r>
              <a:endParaRPr lang="ja-JP" altLang="en-US" b="1">
                <a:solidFill>
                  <a:schemeClr val="bg1"/>
                </a:solidFill>
                <a:effectLst>
                  <a:glow rad="127000">
                    <a:srgbClr val="A3CF47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AFFDE7D5-D207-7035-F061-71A15235DE5F}"/>
                </a:ext>
              </a:extLst>
            </p:cNvPr>
            <p:cNvSpPr/>
            <p:nvPr/>
          </p:nvSpPr>
          <p:spPr>
            <a:xfrm>
              <a:off x="9050945" y="4049699"/>
              <a:ext cx="2699204" cy="10070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初診日が条件を満たしていない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途中で病院が変わっているからダメ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記入内容が間違っている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endParaRPr lang="en-US" altLang="ja-IT" sz="1600" b="1" dirty="0">
                <a:solidFill>
                  <a:srgbClr val="4C260F"/>
                </a:solidFill>
              </a:endParaRPr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AA19AEB2-94AF-A358-47A3-D25B4AB8AADA}"/>
                </a:ext>
              </a:extLst>
            </p:cNvPr>
            <p:cNvSpPr/>
            <p:nvPr/>
          </p:nvSpPr>
          <p:spPr>
            <a:xfrm>
              <a:off x="9015049" y="5475830"/>
              <a:ext cx="2915014" cy="1388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r>
                <a:rPr lang="ja-IT" altLang="en-US" dirty="0">
                  <a:solidFill>
                    <a:srgbClr val="4C260F"/>
                  </a:solidFill>
                </a:rPr>
                <a:t>“受給するための方法</a:t>
              </a:r>
              <a:r>
                <a:rPr lang="en-US" altLang="ja-IT" dirty="0">
                  <a:solidFill>
                    <a:srgbClr val="4C260F"/>
                  </a:solidFill>
                </a:rPr>
                <a:t>”</a:t>
              </a:r>
              <a:r>
                <a:rPr lang="ja-IT" altLang="en-US" dirty="0">
                  <a:solidFill>
                    <a:srgbClr val="4C260F"/>
                  </a:solidFill>
                </a:rPr>
                <a:t>は</a:t>
              </a:r>
              <a:endParaRPr lang="en-US" altLang="ja-IT" dirty="0">
                <a:solidFill>
                  <a:srgbClr val="4C260F"/>
                </a:solidFill>
              </a:endParaRPr>
            </a:p>
            <a:p>
              <a:r>
                <a:rPr lang="ja-IT" altLang="en-US" dirty="0">
                  <a:solidFill>
                    <a:srgbClr val="4C260F"/>
                  </a:solidFill>
                </a:rPr>
                <a:t>教えてくれず</a:t>
              </a:r>
              <a:endParaRPr lang="en-US" altLang="ja-IT" dirty="0">
                <a:solidFill>
                  <a:srgbClr val="4C260F"/>
                </a:solidFill>
              </a:endParaRPr>
            </a:p>
            <a:p>
              <a:pPr>
                <a:spcBef>
                  <a:spcPts val="600"/>
                </a:spcBef>
              </a:pPr>
              <a:r>
                <a:rPr lang="ja-IT" altLang="en-US" dirty="0">
                  <a:solidFill>
                    <a:schemeClr val="bg1"/>
                  </a:solidFill>
                  <a:effectLst>
                    <a:glow rad="127000">
                      <a:srgbClr val="FF4136"/>
                    </a:glow>
                  </a:effectLst>
                </a:rPr>
                <a:t>“受給できない理由</a:t>
              </a:r>
              <a:r>
                <a:rPr lang="en-US" altLang="ja-IT" dirty="0">
                  <a:solidFill>
                    <a:schemeClr val="bg1"/>
                  </a:solidFill>
                  <a:effectLst>
                    <a:glow rad="127000">
                      <a:srgbClr val="FF4136"/>
                    </a:glow>
                  </a:effectLst>
                </a:rPr>
                <a:t>”</a:t>
              </a:r>
              <a:r>
                <a:rPr lang="ja-IT" altLang="en-US" dirty="0">
                  <a:solidFill>
                    <a:srgbClr val="4C260F"/>
                  </a:solidFill>
                </a:rPr>
                <a:t>ばかりを教えてくれる</a:t>
              </a:r>
              <a:endParaRPr lang="en-US" altLang="ja-IT" dirty="0">
                <a:solidFill>
                  <a:srgbClr val="4C260F"/>
                </a:solidFill>
              </a:endParaRPr>
            </a:p>
          </p:txBody>
        </p:sp>
        <p:pic>
          <p:nvPicPr>
            <p:cNvPr id="67" name="グラフィックス 66" descr="バッジ: バツ 単色塗りつぶし">
              <a:extLst>
                <a:ext uri="{FF2B5EF4-FFF2-40B4-BE49-F238E27FC236}">
                  <a16:creationId xmlns:a16="http://schemas.microsoft.com/office/drawing/2014/main" id="{4D605E80-5DE8-F8E8-0132-A740CF4EA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0407744" y="2213176"/>
              <a:ext cx="452176" cy="452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1312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f547d190-3668-41f7-8510-759a08b5278f"/>
</p:tagLst>
</file>

<file path=ppt/theme/theme1.xml><?xml version="1.0" encoding="utf-8"?>
<a:theme xmlns:a="http://schemas.openxmlformats.org/drawingml/2006/main" name="Office テーマ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ユーザー定義 1">
      <a:majorFont>
        <a:latin typeface="BIZ UDPゴシック"/>
        <a:ea typeface="BIZ UDP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1657155EE3A3C4D85A2755883623472" ma:contentTypeVersion="13" ma:contentTypeDescription="新しいドキュメントを作成します。" ma:contentTypeScope="" ma:versionID="a0de9ff9297956efbb676d8eab6c4d53">
  <xsd:schema xmlns:xsd="http://www.w3.org/2001/XMLSchema" xmlns:xs="http://www.w3.org/2001/XMLSchema" xmlns:p="http://schemas.microsoft.com/office/2006/metadata/properties" xmlns:ns3="cdb6a35b-d51b-4450-96d9-b2dfe8ff8f55" xmlns:ns4="05d5fe7a-0ed3-4b29-ae40-ba2bae815a87" targetNamespace="http://schemas.microsoft.com/office/2006/metadata/properties" ma:root="true" ma:fieldsID="611b5a446eeb1610897e55ff1f787b0c" ns3:_="" ns4:_="">
    <xsd:import namespace="cdb6a35b-d51b-4450-96d9-b2dfe8ff8f55"/>
    <xsd:import namespace="05d5fe7a-0ed3-4b29-ae40-ba2bae815a8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6a35b-d51b-4450-96d9-b2dfe8ff8f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有のヒントのハッシュ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5fe7a-0ed3-4b29-ae40-ba2bae815a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8B6704-7ACC-4DE9-B482-D5BEE1F8BF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3BAB48-9A72-4059-8D84-5681D4A467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b6a35b-d51b-4450-96d9-b2dfe8ff8f55"/>
    <ds:schemaRef ds:uri="05d5fe7a-0ed3-4b29-ae40-ba2bae815a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DBF9AB-C837-46CF-971A-C4243D5C25CE}">
  <ds:schemaRefs>
    <ds:schemaRef ds:uri="http://purl.org/dc/terms/"/>
    <ds:schemaRef ds:uri="http://schemas.openxmlformats.org/package/2006/metadata/core-properties"/>
    <ds:schemaRef ds:uri="http://purl.org/dc/dcmitype/"/>
    <ds:schemaRef ds:uri="05d5fe7a-0ed3-4b29-ae40-ba2bae815a8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cdb6a35b-d51b-4450-96d9-b2dfe8ff8f5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27496</TotalTime>
  <Words>1032</Words>
  <Application>Microsoft Office PowerPoint</Application>
  <PresentationFormat>ワイド画面</PresentationFormat>
  <Paragraphs>385</Paragraphs>
  <Slides>17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7" baseType="lpstr">
      <vt:lpstr>APPLE CHANCERY</vt:lpstr>
      <vt:lpstr>BIZ UDPゴシック</vt:lpstr>
      <vt:lpstr>BIZ UDPゴシック</vt:lpstr>
      <vt:lpstr>Meiryo</vt:lpstr>
      <vt:lpstr>游ゴシック</vt:lpstr>
      <vt:lpstr>Arial</vt:lpstr>
      <vt:lpstr>Poppins</vt:lpstr>
      <vt:lpstr>Trebuchet MS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© Q&amp;A Corporation.広報部</dc:creator>
  <cp:lastModifiedBy>Daiki Okamoto</cp:lastModifiedBy>
  <cp:revision>197</cp:revision>
  <dcterms:created xsi:type="dcterms:W3CDTF">2020-11-18T01:08:29Z</dcterms:created>
  <dcterms:modified xsi:type="dcterms:W3CDTF">2024-01-09T12:13:14Z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0x010100C1657155EE3A3C4D85A2755883623472</vt:lpwstr>
  </property>
</Properties>
</file>